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9" r:id="rId13"/>
    <p:sldId id="270" r:id="rId14"/>
    <p:sldId id="266" r:id="rId15"/>
  </p:sldIdLst>
  <p:sldSz cx="7556500" cy="10693400"/>
  <p:notesSz cx="6858000" cy="9144000"/>
  <p:embeddedFontLst>
    <p:embeddedFont>
      <p:font typeface="Montserrat" panose="020B0604020202020204" charset="0"/>
      <p:regular r:id="rId16"/>
    </p:embeddedFont>
    <p:embeddedFont>
      <p:font typeface="Montserrat Extra-Bold Italics" panose="020B0604020202020204" charset="0"/>
      <p:regular r:id="rId17"/>
    </p:embeddedFont>
    <p:embeddedFont>
      <p:font typeface="DM Sans" panose="020B0604020202020204" charset="0"/>
      <p:regular r:id="rId18"/>
    </p:embeddedFont>
    <p:embeddedFont>
      <p:font typeface="Calibri" panose="020F0502020204030204" pitchFamily="34" charset="0"/>
      <p:regular r:id="rId19"/>
      <p:bold r:id="rId20"/>
      <p:italic r:id="rId21"/>
      <p:boldItalic r:id="rId22"/>
    </p:embeddedFont>
    <p:embeddedFont>
      <p:font typeface="DM Sans Bold" panose="020B0604020202020204" charset="0"/>
      <p:regular r:id="rId23"/>
    </p:embeddedFont>
    <p:embeddedFont>
      <p:font typeface="DM Sans Italics" panose="020B0604020202020204" charset="0"/>
      <p:regular r:id="rId24"/>
    </p:embeddedFont>
    <p:embeddedFont>
      <p:font typeface="Montserrat Bold" panose="020B0604020202020204" charset="0"/>
      <p:regular r:id="rId25"/>
    </p:embeddedFont>
    <p:embeddedFont>
      <p:font typeface="Object Sans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222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igan, Liam" userId="1e71e8cd-fbf1-4f49-b354-1c453e365ca7" providerId="ADAL" clId="{59A0F8C9-74EE-4055-817C-12901497D529}"/>
    <pc:docChg chg="undo custSel addSld delSld modSld">
      <pc:chgData name="Galligan, Liam" userId="1e71e8cd-fbf1-4f49-b354-1c453e365ca7" providerId="ADAL" clId="{59A0F8C9-74EE-4055-817C-12901497D529}" dt="2025-01-25T14:02:50.252" v="549" actId="255"/>
      <pc:docMkLst>
        <pc:docMk/>
      </pc:docMkLst>
      <pc:sldChg chg="delSp modSp mod">
        <pc:chgData name="Galligan, Liam" userId="1e71e8cd-fbf1-4f49-b354-1c453e365ca7" providerId="ADAL" clId="{59A0F8C9-74EE-4055-817C-12901497D529}" dt="2025-01-25T14:02:50.252" v="549" actId="255"/>
        <pc:sldMkLst>
          <pc:docMk/>
          <pc:sldMk cId="0" sldId="265"/>
        </pc:sldMkLst>
        <pc:spChg chg="del mod">
          <ac:chgData name="Galligan, Liam" userId="1e71e8cd-fbf1-4f49-b354-1c453e365ca7" providerId="ADAL" clId="{59A0F8C9-74EE-4055-817C-12901497D529}" dt="2025-01-25T14:00:17.168" v="534" actId="478"/>
          <ac:spMkLst>
            <pc:docMk/>
            <pc:sldMk cId="0" sldId="265"/>
            <ac:spMk id="4" creationId="{00000000-0000-0000-0000-000000000000}"/>
          </ac:spMkLst>
        </pc:spChg>
        <pc:spChg chg="mod">
          <ac:chgData name="Galligan, Liam" userId="1e71e8cd-fbf1-4f49-b354-1c453e365ca7" providerId="ADAL" clId="{59A0F8C9-74EE-4055-817C-12901497D529}" dt="2025-01-25T14:00:14.173" v="533" actId="1076"/>
          <ac:spMkLst>
            <pc:docMk/>
            <pc:sldMk cId="0" sldId="265"/>
            <ac:spMk id="6" creationId="{00000000-0000-0000-0000-000000000000}"/>
          </ac:spMkLst>
        </pc:spChg>
        <pc:spChg chg="mod">
          <ac:chgData name="Galligan, Liam" userId="1e71e8cd-fbf1-4f49-b354-1c453e365ca7" providerId="ADAL" clId="{59A0F8C9-74EE-4055-817C-12901497D529}" dt="2025-01-25T14:02:50.252" v="549" actId="255"/>
          <ac:spMkLst>
            <pc:docMk/>
            <pc:sldMk cId="0" sldId="265"/>
            <ac:spMk id="7" creationId="{00000000-0000-0000-0000-000000000000}"/>
          </ac:spMkLst>
        </pc:spChg>
        <pc:spChg chg="del mod">
          <ac:chgData name="Galligan, Liam" userId="1e71e8cd-fbf1-4f49-b354-1c453e365ca7" providerId="ADAL" clId="{59A0F8C9-74EE-4055-817C-12901497D529}" dt="2025-01-25T14:00:12.812" v="532" actId="478"/>
          <ac:spMkLst>
            <pc:docMk/>
            <pc:sldMk cId="0" sldId="265"/>
            <ac:spMk id="8" creationId="{00000000-0000-0000-0000-000000000000}"/>
          </ac:spMkLst>
        </pc:spChg>
        <pc:spChg chg="mod">
          <ac:chgData name="Galligan, Liam" userId="1e71e8cd-fbf1-4f49-b354-1c453e365ca7" providerId="ADAL" clId="{59A0F8C9-74EE-4055-817C-12901497D529}" dt="2025-01-25T14:02:15.968" v="542" actId="1076"/>
          <ac:spMkLst>
            <pc:docMk/>
            <pc:sldMk cId="0" sldId="265"/>
            <ac:spMk id="9" creationId="{00000000-0000-0000-0000-000000000000}"/>
          </ac:spMkLst>
        </pc:spChg>
      </pc:sldChg>
      <pc:sldChg chg="add del">
        <pc:chgData name="Galligan, Liam" userId="1e71e8cd-fbf1-4f49-b354-1c453e365ca7" providerId="ADAL" clId="{59A0F8C9-74EE-4055-817C-12901497D529}" dt="2025-01-25T13:49:08.448" v="473" actId="47"/>
        <pc:sldMkLst>
          <pc:docMk/>
          <pc:sldMk cId="2481696422" sldId="268"/>
        </pc:sldMkLst>
      </pc:sldChg>
      <pc:sldChg chg="addSp modSp new mod">
        <pc:chgData name="Galligan, Liam" userId="1e71e8cd-fbf1-4f49-b354-1c453e365ca7" providerId="ADAL" clId="{59A0F8C9-74EE-4055-817C-12901497D529}" dt="2025-01-25T13:48:26.745" v="470" actId="1076"/>
        <pc:sldMkLst>
          <pc:docMk/>
          <pc:sldMk cId="3862102676" sldId="270"/>
        </pc:sldMkLst>
        <pc:spChg chg="add mod ord">
          <ac:chgData name="Galligan, Liam" userId="1e71e8cd-fbf1-4f49-b354-1c453e365ca7" providerId="ADAL" clId="{59A0F8C9-74EE-4055-817C-12901497D529}" dt="2025-01-25T13:48:26.745" v="470" actId="1076"/>
          <ac:spMkLst>
            <pc:docMk/>
            <pc:sldMk cId="3862102676" sldId="270"/>
            <ac:spMk id="3" creationId="{23E85E46-3B5A-9E8F-4CE6-5F9D0A6C5101}"/>
          </ac:spMkLst>
        </pc:spChg>
        <pc:spChg chg="add mod">
          <ac:chgData name="Galligan, Liam" userId="1e71e8cd-fbf1-4f49-b354-1c453e365ca7" providerId="ADAL" clId="{59A0F8C9-74EE-4055-817C-12901497D529}" dt="2025-01-25T13:48:11.710" v="468" actId="207"/>
          <ac:spMkLst>
            <pc:docMk/>
            <pc:sldMk cId="3862102676" sldId="270"/>
            <ac:spMk id="4" creationId="{69D9F2A4-6C2B-3560-CFF1-3234BAFDC4E0}"/>
          </ac:spMkLst>
        </pc:spChg>
        <pc:graphicFrameChg chg="add mod modGraphic">
          <ac:chgData name="Galligan, Liam" userId="1e71e8cd-fbf1-4f49-b354-1c453e365ca7" providerId="ADAL" clId="{59A0F8C9-74EE-4055-817C-12901497D529}" dt="2025-01-25T13:42:51.900" v="389" actId="6549"/>
          <ac:graphicFrameMkLst>
            <pc:docMk/>
            <pc:sldMk cId="3862102676" sldId="270"/>
            <ac:graphicFrameMk id="2" creationId="{6CBABEE3-5F66-80AF-0901-C1F0CAA30D77}"/>
          </ac:graphicFrameMkLst>
        </pc:graphicFrameChg>
      </pc:sldChg>
      <pc:sldChg chg="delSp modSp del mod">
        <pc:chgData name="Galligan, Liam" userId="1e71e8cd-fbf1-4f49-b354-1c453e365ca7" providerId="ADAL" clId="{59A0F8C9-74EE-4055-817C-12901497D529}" dt="2025-01-25T14:02:10.829" v="541" actId="47"/>
        <pc:sldMkLst>
          <pc:docMk/>
          <pc:sldMk cId="711479395" sldId="271"/>
        </pc:sldMkLst>
        <pc:spChg chg="del mod">
          <ac:chgData name="Galligan, Liam" userId="1e71e8cd-fbf1-4f49-b354-1c453e365ca7" providerId="ADAL" clId="{59A0F8C9-74EE-4055-817C-12901497D529}" dt="2025-01-25T14:01:42.746" v="535" actId="21"/>
          <ac:spMkLst>
            <pc:docMk/>
            <pc:sldMk cId="711479395" sldId="271"/>
            <ac:spMk id="4" creationId="{00000000-0000-0000-0000-000000000000}"/>
          </ac:spMkLst>
        </pc:spChg>
        <pc:spChg chg="del mod">
          <ac:chgData name="Galligan, Liam" userId="1e71e8cd-fbf1-4f49-b354-1c453e365ca7" providerId="ADAL" clId="{59A0F8C9-74EE-4055-817C-12901497D529}" dt="2025-01-25T13:59:39.086" v="525" actId="478"/>
          <ac:spMkLst>
            <pc:docMk/>
            <pc:sldMk cId="711479395" sldId="271"/>
            <ac:spMk id="7" creationId="{00000000-0000-0000-0000-000000000000}"/>
          </ac:spMkLst>
        </pc:spChg>
        <pc:spChg chg="del mod">
          <ac:chgData name="Galligan, Liam" userId="1e71e8cd-fbf1-4f49-b354-1c453e365ca7" providerId="ADAL" clId="{59A0F8C9-74EE-4055-817C-12901497D529}" dt="2025-01-25T14:01:58.669" v="538" actId="21"/>
          <ac:spMkLst>
            <pc:docMk/>
            <pc:sldMk cId="711479395" sldId="271"/>
            <ac:spMk id="8" creationId="{00000000-0000-0000-0000-000000000000}"/>
          </ac:spMkLst>
        </pc:spChg>
        <pc:spChg chg="del">
          <ac:chgData name="Galligan, Liam" userId="1e71e8cd-fbf1-4f49-b354-1c453e365ca7" providerId="ADAL" clId="{59A0F8C9-74EE-4055-817C-12901497D529}" dt="2025-01-25T13:59:36.205" v="523" actId="478"/>
          <ac:spMkLst>
            <pc:docMk/>
            <pc:sldMk cId="711479395" sldId="271"/>
            <ac:spMk id="9" creationId="{00000000-0000-0000-0000-000000000000}"/>
          </ac:spMkLst>
        </pc:spChg>
      </pc:sldChg>
      <pc:sldChg chg="new del">
        <pc:chgData name="Galligan, Liam" userId="1e71e8cd-fbf1-4f49-b354-1c453e365ca7" providerId="ADAL" clId="{59A0F8C9-74EE-4055-817C-12901497D529}" dt="2025-01-25T13:59:21.862" v="522" actId="680"/>
        <pc:sldMkLst>
          <pc:docMk/>
          <pc:sldMk cId="721373286" sldId="271"/>
        </pc:sldMkLst>
      </pc:sldChg>
      <pc:sldChg chg="addSp delSp modSp new add del mod">
        <pc:chgData name="Galligan, Liam" userId="1e71e8cd-fbf1-4f49-b354-1c453e365ca7" providerId="ADAL" clId="{59A0F8C9-74EE-4055-817C-12901497D529}" dt="2025-01-25T13:55:13.354" v="498" actId="47"/>
        <pc:sldMkLst>
          <pc:docMk/>
          <pc:sldMk cId="1608170789" sldId="271"/>
        </pc:sldMkLst>
        <pc:picChg chg="add del">
          <ac:chgData name="Galligan, Liam" userId="1e71e8cd-fbf1-4f49-b354-1c453e365ca7" providerId="ADAL" clId="{59A0F8C9-74EE-4055-817C-12901497D529}" dt="2025-01-25T13:52:44.095" v="484" actId="478"/>
          <ac:picMkLst>
            <pc:docMk/>
            <pc:sldMk cId="1608170789" sldId="271"/>
            <ac:picMk id="3" creationId="{414389FD-C9CF-5CCD-FA61-C9F03E839FEB}"/>
          </ac:picMkLst>
        </pc:picChg>
        <pc:picChg chg="add mod">
          <ac:chgData name="Galligan, Liam" userId="1e71e8cd-fbf1-4f49-b354-1c453e365ca7" providerId="ADAL" clId="{59A0F8C9-74EE-4055-817C-12901497D529}" dt="2025-01-25T13:52:38.039" v="483" actId="1076"/>
          <ac:picMkLst>
            <pc:docMk/>
            <pc:sldMk cId="1608170789" sldId="271"/>
            <ac:picMk id="5" creationId="{CB2DEABD-EFE0-19C7-6198-03EE543A6803}"/>
          </ac:picMkLst>
        </pc:picChg>
      </pc:sldChg>
      <pc:sldChg chg="addSp delSp modSp mod">
        <pc:chgData name="Galligan, Liam" userId="1e71e8cd-fbf1-4f49-b354-1c453e365ca7" providerId="ADAL" clId="{59A0F8C9-74EE-4055-817C-12901497D529}" dt="2025-01-25T14:02:06.571" v="540"/>
        <pc:sldMkLst>
          <pc:docMk/>
          <pc:sldMk cId="621717980" sldId="272"/>
        </pc:sldMkLst>
        <pc:spChg chg="add mod">
          <ac:chgData name="Galligan, Liam" userId="1e71e8cd-fbf1-4f49-b354-1c453e365ca7" providerId="ADAL" clId="{59A0F8C9-74EE-4055-817C-12901497D529}" dt="2025-01-25T14:01:52.316" v="537"/>
          <ac:spMkLst>
            <pc:docMk/>
            <pc:sldMk cId="621717980" sldId="272"/>
            <ac:spMk id="4" creationId="{00000000-0000-0000-0000-000000000000}"/>
          </ac:spMkLst>
        </pc:spChg>
        <pc:spChg chg="del">
          <ac:chgData name="Galligan, Liam" userId="1e71e8cd-fbf1-4f49-b354-1c453e365ca7" providerId="ADAL" clId="{59A0F8C9-74EE-4055-817C-12901497D529}" dt="2025-01-25T14:02:03.916" v="539" actId="478"/>
          <ac:spMkLst>
            <pc:docMk/>
            <pc:sldMk cId="621717980" sldId="272"/>
            <ac:spMk id="7" creationId="{00000000-0000-0000-0000-000000000000}"/>
          </ac:spMkLst>
        </pc:spChg>
        <pc:spChg chg="add mod">
          <ac:chgData name="Galligan, Liam" userId="1e71e8cd-fbf1-4f49-b354-1c453e365ca7" providerId="ADAL" clId="{59A0F8C9-74EE-4055-817C-12901497D529}" dt="2025-01-25T14:02:06.571" v="540"/>
          <ac:spMkLst>
            <pc:docMk/>
            <pc:sldMk cId="621717980" sldId="272"/>
            <ac:spMk id="8" creationId="{00000000-0000-0000-0000-000000000000}"/>
          </ac:spMkLst>
        </pc:spChg>
        <pc:spChg chg="del">
          <ac:chgData name="Galligan, Liam" userId="1e71e8cd-fbf1-4f49-b354-1c453e365ca7" providerId="ADAL" clId="{59A0F8C9-74EE-4055-817C-12901497D529}" dt="2025-01-25T14:01:49.578" v="536" actId="478"/>
          <ac:spMkLst>
            <pc:docMk/>
            <pc:sldMk cId="621717980" sldId="272"/>
            <ac:spMk id="9" creationId="{00000000-0000-0000-0000-000000000000}"/>
          </ac:spMkLst>
        </pc:spChg>
      </pc:sldChg>
      <pc:sldChg chg="addSp modSp new add del mod">
        <pc:chgData name="Galligan, Liam" userId="1e71e8cd-fbf1-4f49-b354-1c453e365ca7" providerId="ADAL" clId="{59A0F8C9-74EE-4055-817C-12901497D529}" dt="2025-01-25T13:57:31.908" v="514" actId="47"/>
        <pc:sldMkLst>
          <pc:docMk/>
          <pc:sldMk cId="1692548636" sldId="272"/>
        </pc:sldMkLst>
        <pc:picChg chg="add mod">
          <ac:chgData name="Galligan, Liam" userId="1e71e8cd-fbf1-4f49-b354-1c453e365ca7" providerId="ADAL" clId="{59A0F8C9-74EE-4055-817C-12901497D529}" dt="2025-01-25T13:56:59.250" v="509" actId="14100"/>
          <ac:picMkLst>
            <pc:docMk/>
            <pc:sldMk cId="1692548636" sldId="272"/>
            <ac:picMk id="3" creationId="{DBA4C187-15AF-5328-557B-CE64D5BBFA04}"/>
          </ac:picMkLst>
        </pc:picChg>
        <pc:picChg chg="add mod ord">
          <ac:chgData name="Galligan, Liam" userId="1e71e8cd-fbf1-4f49-b354-1c453e365ca7" providerId="ADAL" clId="{59A0F8C9-74EE-4055-817C-12901497D529}" dt="2025-01-25T13:57:18.442" v="513" actId="14100"/>
          <ac:picMkLst>
            <pc:docMk/>
            <pc:sldMk cId="1692548636" sldId="272"/>
            <ac:picMk id="5" creationId="{83E8BFFB-119C-E821-8D40-8F5A9662779C}"/>
          </ac:picMkLst>
        </pc:picChg>
        <pc:picChg chg="add mod">
          <ac:chgData name="Galligan, Liam" userId="1e71e8cd-fbf1-4f49-b354-1c453e365ca7" providerId="ADAL" clId="{59A0F8C9-74EE-4055-817C-12901497D529}" dt="2025-01-25T13:57:04.458" v="510" actId="14100"/>
          <ac:picMkLst>
            <pc:docMk/>
            <pc:sldMk cId="1692548636" sldId="272"/>
            <ac:picMk id="7" creationId="{B9A77B57-D13F-F7F5-FCC4-2FCC710A61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A8FB2CD2-F0A4-F100-A98B-5A8C49E5B840}"/>
              </a:ext>
            </a:extLst>
          </p:cNvPr>
          <p:cNvSpPr txBox="1"/>
          <p:nvPr>
            <p:extLst>
              <p:ext uri="{1162E1C5-73C7-4A58-AE30-91384D911F3F}">
                <p184:classification xmlns:p184="http://schemas.microsoft.com/office/powerpoint/2018/4/main" xmlns="" val="hdr"/>
              </p:ext>
            </p:extLst>
          </p:nvPr>
        </p:nvSpPr>
        <p:spPr>
          <a:xfrm>
            <a:off x="63500" y="63500"/>
            <a:ext cx="735013" cy="182880"/>
          </a:xfrm>
          <a:prstGeom prst="rect">
            <a:avLst/>
          </a:prstGeom>
        </p:spPr>
        <p:txBody>
          <a:bodyPr horzOverflow="overflow" lIns="0" tIns="0" rIns="0" bIns="0">
            <a:spAutoFit/>
          </a:bodyPr>
          <a:lstStyle/>
          <a:p>
            <a:pPr algn="l"/>
            <a:r>
              <a:rPr lang="en-IE" sz="1200">
                <a:solidFill>
                  <a:srgbClr val="00B294"/>
                </a:solidFill>
                <a:latin typeface="Calibri" panose="020F0502020204030204" pitchFamily="34" charset="0"/>
                <a:ea typeface="Calibri" panose="020F0502020204030204" pitchFamily="34" charset="0"/>
                <a:cs typeface="Calibri" panose="020F0502020204030204" pitchFamily="34" charset="0"/>
              </a:rPr>
              <a:t>Proprietary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mailto:padraigherlihy@gmail.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alan.quirke@phasor.ie" TargetMode="External"/><Relationship Id="rId5" Type="http://schemas.openxmlformats.org/officeDocument/2006/relationships/image" Target="../media/image9.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3940"/>
        </a:solidFill>
        <a:effectLst/>
      </p:bgPr>
    </p:bg>
    <p:spTree>
      <p:nvGrpSpPr>
        <p:cNvPr id="1" name=""/>
        <p:cNvGrpSpPr/>
        <p:nvPr/>
      </p:nvGrpSpPr>
      <p:grpSpPr>
        <a:xfrm>
          <a:off x="0" y="0"/>
          <a:ext cx="0" cy="0"/>
          <a:chOff x="0" y="0"/>
          <a:chExt cx="0" cy="0"/>
        </a:xfrm>
      </p:grpSpPr>
      <p:sp>
        <p:nvSpPr>
          <p:cNvPr id="2" name="AutoShape 2"/>
          <p:cNvSpPr/>
          <p:nvPr/>
        </p:nvSpPr>
        <p:spPr>
          <a:xfrm>
            <a:off x="652084" y="7285119"/>
            <a:ext cx="2662913" cy="0"/>
          </a:xfrm>
          <a:prstGeom prst="line">
            <a:avLst/>
          </a:prstGeom>
          <a:ln w="9525" cap="flat">
            <a:solidFill>
              <a:srgbClr val="FFFFFF"/>
            </a:solidFill>
            <a:prstDash val="solid"/>
            <a:headEnd type="none" w="sm" len="sm"/>
            <a:tailEnd type="none" w="sm" len="sm"/>
          </a:ln>
        </p:spPr>
        <p:txBody>
          <a:bodyPr/>
          <a:lstStyle/>
          <a:p>
            <a:endParaRPr lang="en-IE"/>
          </a:p>
        </p:txBody>
      </p:sp>
      <p:sp>
        <p:nvSpPr>
          <p:cNvPr id="3" name="Freeform 3"/>
          <p:cNvSpPr/>
          <p:nvPr/>
        </p:nvSpPr>
        <p:spPr>
          <a:xfrm>
            <a:off x="5071950" y="8667046"/>
            <a:ext cx="2009169" cy="871979"/>
          </a:xfrm>
          <a:custGeom>
            <a:avLst/>
            <a:gdLst/>
            <a:ahLst/>
            <a:cxnLst/>
            <a:rect l="l" t="t" r="r" b="b"/>
            <a:pathLst>
              <a:path w="2009169" h="871979">
                <a:moveTo>
                  <a:pt x="0" y="0"/>
                </a:moveTo>
                <a:lnTo>
                  <a:pt x="2009169" y="0"/>
                </a:lnTo>
                <a:lnTo>
                  <a:pt x="2009169" y="871979"/>
                </a:lnTo>
                <a:lnTo>
                  <a:pt x="0" y="871979"/>
                </a:lnTo>
                <a:lnTo>
                  <a:pt x="0" y="0"/>
                </a:lnTo>
                <a:close/>
              </a:path>
            </a:pathLst>
          </a:custGeom>
          <a:blipFill>
            <a:blip r:embed="rId2"/>
            <a:stretch>
              <a:fillRect/>
            </a:stretch>
          </a:blipFill>
        </p:spPr>
        <p:txBody>
          <a:bodyPr/>
          <a:lstStyle/>
          <a:p>
            <a:endParaRPr lang="en-IE"/>
          </a:p>
        </p:txBody>
      </p:sp>
      <p:sp>
        <p:nvSpPr>
          <p:cNvPr id="4" name="Freeform 4"/>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3">
              <a:alphaModFix amt="9999"/>
            </a:blip>
            <a:stretch>
              <a:fillRect l="-51" r="-51"/>
            </a:stretch>
          </a:blipFill>
        </p:spPr>
        <p:txBody>
          <a:bodyPr/>
          <a:lstStyle/>
          <a:p>
            <a:endParaRPr lang="en-IE"/>
          </a:p>
        </p:txBody>
      </p:sp>
      <p:sp>
        <p:nvSpPr>
          <p:cNvPr id="5" name="Freeform 5"/>
          <p:cNvSpPr/>
          <p:nvPr/>
        </p:nvSpPr>
        <p:spPr>
          <a:xfrm>
            <a:off x="251633" y="330529"/>
            <a:ext cx="1008734" cy="1008734"/>
          </a:xfrm>
          <a:custGeom>
            <a:avLst/>
            <a:gdLst/>
            <a:ahLst/>
            <a:cxnLst/>
            <a:rect l="l" t="t" r="r" b="b"/>
            <a:pathLst>
              <a:path w="1008734" h="1008734">
                <a:moveTo>
                  <a:pt x="0" y="0"/>
                </a:moveTo>
                <a:lnTo>
                  <a:pt x="1008734" y="0"/>
                </a:lnTo>
                <a:lnTo>
                  <a:pt x="1008734" y="1008734"/>
                </a:lnTo>
                <a:lnTo>
                  <a:pt x="0" y="1008734"/>
                </a:lnTo>
                <a:lnTo>
                  <a:pt x="0" y="0"/>
                </a:lnTo>
                <a:close/>
              </a:path>
            </a:pathLst>
          </a:custGeom>
          <a:blipFill>
            <a:blip r:embed="rId4"/>
            <a:stretch>
              <a:fillRect/>
            </a:stretch>
          </a:blipFill>
        </p:spPr>
        <p:txBody>
          <a:bodyPr/>
          <a:lstStyle/>
          <a:p>
            <a:endParaRPr lang="en-IE"/>
          </a:p>
        </p:txBody>
      </p:sp>
      <p:sp>
        <p:nvSpPr>
          <p:cNvPr id="6" name="TextBox 6"/>
          <p:cNvSpPr txBox="1"/>
          <p:nvPr/>
        </p:nvSpPr>
        <p:spPr>
          <a:xfrm>
            <a:off x="652084" y="1653174"/>
            <a:ext cx="6048000" cy="2004695"/>
          </a:xfrm>
          <a:prstGeom prst="rect">
            <a:avLst/>
          </a:prstGeom>
        </p:spPr>
        <p:txBody>
          <a:bodyPr lIns="0" tIns="0" rIns="0" bIns="0" rtlCol="0" anchor="t">
            <a:spAutoFit/>
          </a:bodyPr>
          <a:lstStyle/>
          <a:p>
            <a:pPr algn="l">
              <a:lnSpc>
                <a:spcPts val="7839"/>
              </a:lnSpc>
            </a:pPr>
            <a:r>
              <a:rPr lang="en-US" sz="6999" b="1" spc="-237">
                <a:solidFill>
                  <a:srgbClr val="E6F0F1"/>
                </a:solidFill>
                <a:latin typeface="Object Sans Bold"/>
                <a:ea typeface="Object Sans Bold"/>
                <a:cs typeface="Object Sans Bold"/>
                <a:sym typeface="Object Sans Bold"/>
              </a:rPr>
              <a:t>Football Pathway Plan</a:t>
            </a:r>
          </a:p>
        </p:txBody>
      </p:sp>
      <p:sp>
        <p:nvSpPr>
          <p:cNvPr id="7" name="TextBox 7"/>
          <p:cNvSpPr txBox="1"/>
          <p:nvPr/>
        </p:nvSpPr>
        <p:spPr>
          <a:xfrm>
            <a:off x="1718645" y="6692219"/>
            <a:ext cx="2056040" cy="538609"/>
          </a:xfrm>
          <a:prstGeom prst="rect">
            <a:avLst/>
          </a:prstGeom>
        </p:spPr>
        <p:txBody>
          <a:bodyPr lIns="0" tIns="0" rIns="0" bIns="0" rtlCol="0" anchor="t">
            <a:spAutoFit/>
          </a:bodyPr>
          <a:lstStyle/>
          <a:p>
            <a:pPr algn="l">
              <a:lnSpc>
                <a:spcPts val="2053"/>
              </a:lnSpc>
            </a:pPr>
            <a:r>
              <a:rPr lang="en-US" sz="1299" dirty="0">
                <a:solidFill>
                  <a:srgbClr val="FFFFFF"/>
                </a:solidFill>
                <a:latin typeface="DM Sans"/>
                <a:ea typeface="DM Sans"/>
                <a:cs typeface="DM Sans"/>
                <a:sym typeface="DM Sans"/>
              </a:rPr>
              <a:t>Mandy Griffin			</a:t>
            </a:r>
          </a:p>
        </p:txBody>
      </p:sp>
      <p:sp>
        <p:nvSpPr>
          <p:cNvPr id="8" name="TextBox 8"/>
          <p:cNvSpPr txBox="1"/>
          <p:nvPr/>
        </p:nvSpPr>
        <p:spPr>
          <a:xfrm>
            <a:off x="1718645" y="7458561"/>
            <a:ext cx="2056040" cy="249555"/>
          </a:xfrm>
          <a:prstGeom prst="rect">
            <a:avLst/>
          </a:prstGeom>
        </p:spPr>
        <p:txBody>
          <a:bodyPr lIns="0" tIns="0" rIns="0" bIns="0" rtlCol="0" anchor="t">
            <a:spAutoFit/>
          </a:bodyPr>
          <a:lstStyle/>
          <a:p>
            <a:pPr algn="l">
              <a:lnSpc>
                <a:spcPts val="2053"/>
              </a:lnSpc>
            </a:pPr>
            <a:r>
              <a:rPr lang="en-US" sz="1299" dirty="0">
                <a:solidFill>
                  <a:srgbClr val="FFFFFF"/>
                </a:solidFill>
                <a:latin typeface="DM Sans"/>
                <a:ea typeface="DM Sans"/>
                <a:cs typeface="DM Sans"/>
                <a:sym typeface="DM Sans"/>
              </a:rPr>
              <a:t>Alan Quirke</a:t>
            </a:r>
          </a:p>
        </p:txBody>
      </p:sp>
      <p:sp>
        <p:nvSpPr>
          <p:cNvPr id="9" name="TextBox 9"/>
          <p:cNvSpPr txBox="1"/>
          <p:nvPr/>
        </p:nvSpPr>
        <p:spPr>
          <a:xfrm>
            <a:off x="652084" y="6730319"/>
            <a:ext cx="938859" cy="203708"/>
          </a:xfrm>
          <a:prstGeom prst="rect">
            <a:avLst/>
          </a:prstGeom>
        </p:spPr>
        <p:txBody>
          <a:bodyPr lIns="0" tIns="0" rIns="0" bIns="0" rtlCol="0" anchor="t">
            <a:spAutoFit/>
          </a:bodyPr>
          <a:lstStyle/>
          <a:p>
            <a:pPr algn="l">
              <a:lnSpc>
                <a:spcPts val="1455"/>
              </a:lnSpc>
            </a:pPr>
            <a:r>
              <a:rPr lang="en-US" sz="1299" b="1" spc="-44">
                <a:solidFill>
                  <a:srgbClr val="E6F0F1"/>
                </a:solidFill>
                <a:latin typeface="Object Sans Bold"/>
                <a:ea typeface="Object Sans Bold"/>
                <a:cs typeface="Object Sans Bold"/>
                <a:sym typeface="Object Sans Bold"/>
              </a:rPr>
              <a:t>Runai</a:t>
            </a:r>
          </a:p>
        </p:txBody>
      </p:sp>
      <p:sp>
        <p:nvSpPr>
          <p:cNvPr id="10" name="TextBox 10"/>
          <p:cNvSpPr txBox="1"/>
          <p:nvPr/>
        </p:nvSpPr>
        <p:spPr>
          <a:xfrm>
            <a:off x="652084" y="7496661"/>
            <a:ext cx="938859" cy="565658"/>
          </a:xfrm>
          <a:prstGeom prst="rect">
            <a:avLst/>
          </a:prstGeom>
        </p:spPr>
        <p:txBody>
          <a:bodyPr lIns="0" tIns="0" rIns="0" bIns="0" rtlCol="0" anchor="t">
            <a:spAutoFit/>
          </a:bodyPr>
          <a:lstStyle/>
          <a:p>
            <a:pPr algn="l">
              <a:lnSpc>
                <a:spcPts val="1455"/>
              </a:lnSpc>
            </a:pPr>
            <a:r>
              <a:rPr lang="en-US" sz="1299" b="1" spc="-44" dirty="0">
                <a:solidFill>
                  <a:srgbClr val="E6F0F1"/>
                </a:solidFill>
                <a:latin typeface="Object Sans Bold"/>
                <a:ea typeface="Object Sans Bold"/>
                <a:cs typeface="Object Sans Bold"/>
                <a:sym typeface="Object Sans Bold"/>
              </a:rPr>
              <a:t>Football Pathway Manager</a:t>
            </a:r>
          </a:p>
        </p:txBody>
      </p:sp>
      <p:sp>
        <p:nvSpPr>
          <p:cNvPr id="11" name="TextBox 11"/>
          <p:cNvSpPr txBox="1"/>
          <p:nvPr/>
        </p:nvSpPr>
        <p:spPr>
          <a:xfrm>
            <a:off x="652084" y="8543221"/>
            <a:ext cx="2662913" cy="1007364"/>
          </a:xfrm>
          <a:prstGeom prst="rect">
            <a:avLst/>
          </a:prstGeom>
        </p:spPr>
        <p:txBody>
          <a:bodyPr lIns="0" tIns="0" rIns="0" bIns="0" rtlCol="0" anchor="t">
            <a:spAutoFit/>
          </a:bodyPr>
          <a:lstStyle/>
          <a:p>
            <a:pPr algn="l">
              <a:lnSpc>
                <a:spcPts val="8178"/>
              </a:lnSpc>
            </a:pPr>
            <a:r>
              <a:rPr lang="en-US" sz="5800" b="1" spc="-197" dirty="0">
                <a:solidFill>
                  <a:srgbClr val="009076"/>
                </a:solidFill>
                <a:latin typeface="Object Sans Bold"/>
                <a:ea typeface="Object Sans Bold"/>
                <a:cs typeface="Object Sans Bold"/>
                <a:sym typeface="Object Sans Bold"/>
              </a:rPr>
              <a:t>2025</a:t>
            </a:r>
          </a:p>
        </p:txBody>
      </p:sp>
      <p:sp>
        <p:nvSpPr>
          <p:cNvPr id="12" name="TextBox 12"/>
          <p:cNvSpPr txBox="1"/>
          <p:nvPr/>
        </p:nvSpPr>
        <p:spPr>
          <a:xfrm>
            <a:off x="652084" y="4045158"/>
            <a:ext cx="2576698" cy="265811"/>
          </a:xfrm>
          <a:prstGeom prst="rect">
            <a:avLst/>
          </a:prstGeom>
        </p:spPr>
        <p:txBody>
          <a:bodyPr lIns="0" tIns="0" rIns="0" bIns="0" rtlCol="0" anchor="t">
            <a:spAutoFit/>
          </a:bodyPr>
          <a:lstStyle/>
          <a:p>
            <a:pPr algn="l">
              <a:lnSpc>
                <a:spcPts val="2212"/>
              </a:lnSpc>
            </a:pPr>
            <a:r>
              <a:rPr lang="en-US" sz="1400">
                <a:solidFill>
                  <a:srgbClr val="FFFFFF"/>
                </a:solidFill>
                <a:latin typeface="DM Sans"/>
                <a:ea typeface="DM Sans"/>
                <a:cs typeface="DM Sans"/>
                <a:sym typeface="DM Sans"/>
              </a:rPr>
              <a:t>Planning for the Future</a:t>
            </a:r>
          </a:p>
        </p:txBody>
      </p:sp>
      <p:sp>
        <p:nvSpPr>
          <p:cNvPr id="16" name="TextBox 16"/>
          <p:cNvSpPr txBox="1"/>
          <p:nvPr/>
        </p:nvSpPr>
        <p:spPr>
          <a:xfrm>
            <a:off x="1324175" y="697165"/>
            <a:ext cx="2942653" cy="227838"/>
          </a:xfrm>
          <a:prstGeom prst="rect">
            <a:avLst/>
          </a:prstGeom>
        </p:spPr>
        <p:txBody>
          <a:bodyPr lIns="0" tIns="0" rIns="0" bIns="0" rtlCol="0" anchor="t">
            <a:spAutoFit/>
          </a:bodyPr>
          <a:lstStyle/>
          <a:p>
            <a:pPr algn="l">
              <a:lnSpc>
                <a:spcPts val="1896"/>
              </a:lnSpc>
            </a:pPr>
            <a:r>
              <a:rPr lang="en-US" sz="1200" spc="141">
                <a:solidFill>
                  <a:srgbClr val="FFFFFF"/>
                </a:solidFill>
                <a:latin typeface="DM Sans"/>
                <a:ea typeface="DM Sans"/>
                <a:cs typeface="DM Sans"/>
                <a:sym typeface="DM Sans"/>
              </a:rPr>
              <a:t>DUNSHAUGHLIN &amp; ROYAL GAELS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Resources</a:t>
            </a:r>
          </a:p>
        </p:txBody>
      </p:sp>
      <p:sp>
        <p:nvSpPr>
          <p:cNvPr id="3" name="AutoShape 3"/>
          <p:cNvSpPr/>
          <p:nvPr/>
        </p:nvSpPr>
        <p:spPr>
          <a:xfrm>
            <a:off x="556896" y="9940763"/>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5" name="Freeform 5"/>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a:stretch>
          </a:blipFill>
        </p:spPr>
        <p:txBody>
          <a:bodyPr/>
          <a:lstStyle/>
          <a:p>
            <a:endParaRPr lang="en-IE"/>
          </a:p>
        </p:txBody>
      </p:sp>
      <p:sp>
        <p:nvSpPr>
          <p:cNvPr id="6" name="AutoShape 6"/>
          <p:cNvSpPr/>
          <p:nvPr/>
        </p:nvSpPr>
        <p:spPr>
          <a:xfrm>
            <a:off x="680430" y="5727700"/>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7" name="TextBox 7"/>
          <p:cNvSpPr txBox="1"/>
          <p:nvPr/>
        </p:nvSpPr>
        <p:spPr>
          <a:xfrm>
            <a:off x="655792" y="1125062"/>
            <a:ext cx="3503458" cy="182101"/>
          </a:xfrm>
          <a:prstGeom prst="rect">
            <a:avLst/>
          </a:prstGeom>
        </p:spPr>
        <p:txBody>
          <a:bodyPr wrap="square" lIns="0" tIns="0" rIns="0" bIns="0" rtlCol="0" anchor="t">
            <a:spAutoFit/>
          </a:bodyPr>
          <a:lstStyle/>
          <a:p>
            <a:pPr algn="l">
              <a:lnSpc>
                <a:spcPts val="1344"/>
              </a:lnSpc>
            </a:pPr>
            <a:r>
              <a:rPr lang="en-US" b="1" spc="-7" dirty="0">
                <a:solidFill>
                  <a:srgbClr val="000000"/>
                </a:solidFill>
                <a:latin typeface="Object Sans Bold"/>
                <a:ea typeface="Object Sans Bold"/>
                <a:cs typeface="Object Sans Bold"/>
                <a:sym typeface="Object Sans Bold"/>
              </a:rPr>
              <a:t>Annual Coaching Plan</a:t>
            </a:r>
          </a:p>
        </p:txBody>
      </p:sp>
      <p:sp>
        <p:nvSpPr>
          <p:cNvPr id="9" name="TextBox 9"/>
          <p:cNvSpPr txBox="1"/>
          <p:nvPr/>
        </p:nvSpPr>
        <p:spPr>
          <a:xfrm>
            <a:off x="562054" y="1827275"/>
            <a:ext cx="6248417" cy="3397249"/>
          </a:xfrm>
          <a:prstGeom prst="rect">
            <a:avLst/>
          </a:prstGeom>
        </p:spPr>
        <p:txBody>
          <a:bodyPr lIns="0" tIns="0" rIns="0" bIns="0" rtlCol="0" anchor="t">
            <a:spAutoFit/>
          </a:bodyPr>
          <a:lstStyle/>
          <a:p>
            <a:pPr algn="l">
              <a:lnSpc>
                <a:spcPts val="1600"/>
              </a:lnSpc>
            </a:pPr>
            <a:r>
              <a:rPr lang="en-US" sz="1000" dirty="0">
                <a:solidFill>
                  <a:srgbClr val="000000"/>
                </a:solidFill>
                <a:latin typeface="DM Sans"/>
                <a:ea typeface="DM Sans"/>
                <a:cs typeface="DM Sans"/>
                <a:sym typeface="DM Sans"/>
              </a:rPr>
              <a:t>The Club Football Pathway Plan includes an Annual Coaching Plan for all Child &amp; Youth age groups in the Club. Individual Club Team Planning templates will be available to all teams in the Club to assist coaches with planning their coaching content for the season. </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Club Coaching Session plans which cover Technical, Tactical and Physical content are available to all Club coaches to use with their teams during the year. </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Club Football Pathway Workshops and Coaching support sessions will be provided to the Club by the Meath GAA Games Development Coordinator for the region during the season. These workshops and support visits will assist with Coach development and align what we are coaching at all age groups in the Club. </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The Club Football Pathway Manager will be responsible for assisting coaches putting in place </a:t>
            </a:r>
            <a:r>
              <a:rPr lang="en-US" sz="1000" dirty="0" err="1">
                <a:solidFill>
                  <a:srgbClr val="000000"/>
                </a:solidFill>
                <a:latin typeface="DM Sans"/>
                <a:ea typeface="DM Sans"/>
                <a:cs typeface="DM Sans"/>
                <a:sym typeface="DM Sans"/>
              </a:rPr>
              <a:t>annualised</a:t>
            </a:r>
            <a:r>
              <a:rPr lang="en-US" sz="1000" dirty="0">
                <a:solidFill>
                  <a:srgbClr val="000000"/>
                </a:solidFill>
                <a:latin typeface="DM Sans"/>
                <a:ea typeface="DM Sans"/>
                <a:cs typeface="DM Sans"/>
                <a:sym typeface="DM Sans"/>
              </a:rPr>
              <a:t> age specific coaching plans for each team in the Club. </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These Annual Coaching Plans will support the retention of underage Club players to continue to play for the Club and, ultimately, play adult Club competition.</a:t>
            </a:r>
          </a:p>
        </p:txBody>
      </p:sp>
      <p:sp>
        <p:nvSpPr>
          <p:cNvPr id="10" name="Freeform 10"/>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marL="0" marR="0" lvl="0" indent="0" algn="l" defTabSz="914400" rtl="0" eaLnBrk="1" fontAlgn="auto" latinLnBrk="0" hangingPunct="1">
              <a:lnSpc>
                <a:spcPts val="2240"/>
              </a:lnSpc>
              <a:spcBef>
                <a:spcPts val="0"/>
              </a:spcBef>
              <a:spcAft>
                <a:spcPts val="0"/>
              </a:spcAft>
              <a:buClrTx/>
              <a:buSzTx/>
              <a:buFontTx/>
              <a:buNone/>
              <a:tabLst/>
              <a:defRPr/>
            </a:pPr>
            <a:r>
              <a:rPr kumimoji="0" lang="en-US" sz="2000" b="1" i="0" u="none" strike="noStrike" kern="1200" cap="none" spc="-68" normalizeH="0" baseline="0" noProof="0">
                <a:ln>
                  <a:noFill/>
                </a:ln>
                <a:solidFill>
                  <a:srgbClr val="06A689"/>
                </a:solidFill>
                <a:effectLst/>
                <a:uLnTx/>
                <a:uFillTx/>
                <a:latin typeface="Object Sans Bold"/>
                <a:ea typeface="Object Sans Bold"/>
                <a:cs typeface="Object Sans Bold"/>
                <a:sym typeface="Object Sans Bold"/>
              </a:rPr>
              <a:t>Resources</a:t>
            </a:r>
          </a:p>
        </p:txBody>
      </p:sp>
      <p:sp>
        <p:nvSpPr>
          <p:cNvPr id="3" name="AutoShape 3"/>
          <p:cNvSpPr/>
          <p:nvPr/>
        </p:nvSpPr>
        <p:spPr>
          <a:xfrm>
            <a:off x="556896" y="9940763"/>
            <a:ext cx="6247104" cy="0"/>
          </a:xfrm>
          <a:prstGeom prst="line">
            <a:avLst/>
          </a:prstGeom>
          <a:ln w="9525" cap="flat">
            <a:solidFill>
              <a:srgbClr val="C2E4DE"/>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680430" y="5727700"/>
            <a:ext cx="6247104" cy="0"/>
          </a:xfrm>
          <a:prstGeom prst="line">
            <a:avLst/>
          </a:prstGeom>
          <a:ln w="9525" cap="flat">
            <a:solidFill>
              <a:srgbClr val="C2E4DE"/>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556896" y="2381296"/>
            <a:ext cx="6248417" cy="3397249"/>
          </a:xfrm>
          <a:prstGeom prst="rect">
            <a:avLst/>
          </a:prstGeom>
        </p:spPr>
        <p:txBody>
          <a:bodyPr lIns="0" tIns="0" rIns="0" bIns="0" rtlCol="0" anchor="t">
            <a:spAutoFit/>
          </a:bodyPr>
          <a:lstStyle/>
          <a:p>
            <a:pPr algn="l">
              <a:lnSpc>
                <a:spcPts val="1600"/>
              </a:lnSpc>
            </a:pPr>
            <a:r>
              <a:rPr lang="en-US" sz="1000" dirty="0">
                <a:solidFill>
                  <a:srgbClr val="000000"/>
                </a:solidFill>
                <a:latin typeface="DM Sans"/>
                <a:ea typeface="DM Sans"/>
                <a:cs typeface="DM Sans"/>
                <a:sym typeface="DM Sans"/>
              </a:rPr>
              <a:t>The vision for 2025 is that our Club will be better equipped to integrate athletic development within our current underage training practices.</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To support this vision and to better support our young players, the Meath GAA Academy Head of Athletic Development will deliver ‘Athletic Development Level 1 (F3 Youth)’ coach education courses across the year. The course aim is to ‘Champion the Volunteer Coach’ and was developed by the Gaelic games Sports Science Working Group’s Athletic Development sub-group.</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Alongside this coach development initiative, the Academy Head of Athletic Development will support and help to develop our Club Football Pathway Plan via the provision of additional athletic development resources and supports which will be available through the </a:t>
            </a:r>
            <a:r>
              <a:rPr lang="en-US" sz="1000" dirty="0" err="1">
                <a:solidFill>
                  <a:srgbClr val="000000"/>
                </a:solidFill>
                <a:latin typeface="DM Sans"/>
                <a:ea typeface="DM Sans"/>
                <a:cs typeface="DM Sans"/>
                <a:sym typeface="DM Sans"/>
              </a:rPr>
              <a:t>Teambuildr</a:t>
            </a:r>
            <a:r>
              <a:rPr lang="en-US" sz="1000" dirty="0">
                <a:solidFill>
                  <a:srgbClr val="000000"/>
                </a:solidFill>
                <a:latin typeface="DM Sans"/>
                <a:ea typeface="DM Sans"/>
                <a:cs typeface="DM Sans"/>
                <a:sym typeface="DM Sans"/>
              </a:rPr>
              <a:t> platform</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r>
              <a:rPr lang="en-US" sz="1000" dirty="0">
                <a:solidFill>
                  <a:srgbClr val="000000"/>
                </a:solidFill>
                <a:latin typeface="DM Sans"/>
                <a:ea typeface="DM Sans"/>
                <a:cs typeface="DM Sans"/>
                <a:sym typeface="DM Sans"/>
              </a:rPr>
              <a:t>This ongoing support and guidance will be available to our to Club Pathway Manager and Club coaches to ensure that our club can deliver athletic development as efficiently and effectively as possible.</a:t>
            </a:r>
          </a:p>
          <a:p>
            <a:pPr algn="l">
              <a:lnSpc>
                <a:spcPts val="1600"/>
              </a:lnSpc>
            </a:pPr>
            <a:endParaRPr lang="en-US" sz="1000" dirty="0">
              <a:solidFill>
                <a:srgbClr val="000000"/>
              </a:solidFill>
              <a:latin typeface="DM Sans"/>
              <a:ea typeface="DM Sans"/>
              <a:cs typeface="DM Sans"/>
              <a:sym typeface="DM Sans"/>
            </a:endParaRPr>
          </a:p>
          <a:p>
            <a:pPr algn="l">
              <a:lnSpc>
                <a:spcPts val="1600"/>
              </a:lnSpc>
            </a:pPr>
            <a:endParaRPr lang="en-US" sz="1000" dirty="0">
              <a:solidFill>
                <a:srgbClr val="000000"/>
              </a:solidFill>
              <a:latin typeface="DM Sans"/>
              <a:ea typeface="DM Sans"/>
              <a:cs typeface="DM Sans"/>
              <a:sym typeface="DM Sans"/>
            </a:endParaRPr>
          </a:p>
          <a:p>
            <a:pPr algn="l">
              <a:lnSpc>
                <a:spcPts val="1600"/>
              </a:lnSpc>
            </a:pPr>
            <a:endParaRPr lang="en-US" sz="1000" dirty="0">
              <a:solidFill>
                <a:srgbClr val="000000"/>
              </a:solidFill>
              <a:latin typeface="DM Sans"/>
              <a:ea typeface="DM Sans"/>
              <a:cs typeface="DM Sans"/>
              <a:sym typeface="DM Sans"/>
            </a:endParaRPr>
          </a:p>
        </p:txBody>
      </p:sp>
      <p:sp>
        <p:nvSpPr>
          <p:cNvPr id="8" name="TextBox 8"/>
          <p:cNvSpPr txBox="1"/>
          <p:nvPr/>
        </p:nvSpPr>
        <p:spPr>
          <a:xfrm>
            <a:off x="501650" y="1348798"/>
            <a:ext cx="4438937" cy="182101"/>
          </a:xfrm>
          <a:prstGeom prst="rect">
            <a:avLst/>
          </a:prstGeom>
        </p:spPr>
        <p:txBody>
          <a:bodyPr wrap="square" lIns="0" tIns="0" rIns="0" bIns="0" rtlCol="0" anchor="t">
            <a:spAutoFit/>
          </a:bodyPr>
          <a:lstStyle/>
          <a:p>
            <a:pPr algn="l">
              <a:lnSpc>
                <a:spcPts val="1344"/>
              </a:lnSpc>
            </a:pPr>
            <a:r>
              <a:rPr lang="en-US" b="1" spc="-7" dirty="0">
                <a:solidFill>
                  <a:srgbClr val="000000"/>
                </a:solidFill>
                <a:latin typeface="Object Sans Bold"/>
                <a:ea typeface="Object Sans Bold"/>
                <a:cs typeface="Object Sans Bold"/>
                <a:sym typeface="Object Sans Bold"/>
              </a:rPr>
              <a:t>Annual Athletic Development Plan</a:t>
            </a:r>
          </a:p>
        </p:txBody>
      </p:sp>
    </p:spTree>
    <p:extLst>
      <p:ext uri="{BB962C8B-B14F-4D97-AF65-F5344CB8AC3E}">
        <p14:creationId xmlns:p14="http://schemas.microsoft.com/office/powerpoint/2010/main" val="62171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1323" y="3646487"/>
            <a:ext cx="6153854" cy="269304"/>
          </a:xfrm>
          <a:prstGeom prst="rect">
            <a:avLst/>
          </a:prstGeom>
        </p:spPr>
        <p:txBody>
          <a:bodyPr lIns="0" tIns="0" rIns="0" bIns="0" rtlCol="0" anchor="t">
            <a:spAutoFit/>
          </a:bodyPr>
          <a:lstStyle/>
          <a:p>
            <a:pPr algn="ctr">
              <a:lnSpc>
                <a:spcPts val="2083"/>
              </a:lnSpc>
              <a:spcBef>
                <a:spcPct val="0"/>
              </a:spcBef>
            </a:pPr>
            <a:r>
              <a:rPr lang="en-US" sz="1735" spc="-102">
                <a:solidFill>
                  <a:srgbClr val="EFC81D"/>
                </a:solidFill>
                <a:latin typeface="Montserrat Extra-Bold Italics"/>
              </a:rPr>
              <a:t>COMPETITION ETHOS</a:t>
            </a:r>
          </a:p>
        </p:txBody>
      </p:sp>
      <p:sp>
        <p:nvSpPr>
          <p:cNvPr id="3" name="AutoShape 3"/>
          <p:cNvSpPr/>
          <p:nvPr/>
        </p:nvSpPr>
        <p:spPr>
          <a:xfrm rot="-1753206">
            <a:off x="-460011" y="5020630"/>
            <a:ext cx="10653596" cy="3960949"/>
          </a:xfrm>
          <a:prstGeom prst="rect">
            <a:avLst/>
          </a:prstGeom>
          <a:solidFill>
            <a:srgbClr val="545454">
              <a:alpha val="4706"/>
            </a:srgbClr>
          </a:solidFill>
        </p:spPr>
        <p:txBody>
          <a:bodyPr/>
          <a:lstStyle/>
          <a:p>
            <a:endParaRPr lang="en-IE" sz="744"/>
          </a:p>
        </p:txBody>
      </p:sp>
      <p:sp>
        <p:nvSpPr>
          <p:cNvPr id="4" name="Freeform 4"/>
          <p:cNvSpPr/>
          <p:nvPr/>
        </p:nvSpPr>
        <p:spPr>
          <a:xfrm>
            <a:off x="185610" y="622300"/>
            <a:ext cx="6669567" cy="9143999"/>
          </a:xfrm>
          <a:custGeom>
            <a:avLst/>
            <a:gdLst/>
            <a:ahLst/>
            <a:cxnLst/>
            <a:rect l="l" t="t" r="r" b="b"/>
            <a:pathLst>
              <a:path w="13994946" h="7910512">
                <a:moveTo>
                  <a:pt x="0" y="0"/>
                </a:moveTo>
                <a:lnTo>
                  <a:pt x="13994946" y="0"/>
                </a:lnTo>
                <a:lnTo>
                  <a:pt x="13994946" y="7910512"/>
                </a:lnTo>
                <a:lnTo>
                  <a:pt x="0" y="7910512"/>
                </a:lnTo>
                <a:lnTo>
                  <a:pt x="0" y="0"/>
                </a:lnTo>
                <a:close/>
              </a:path>
            </a:pathLst>
          </a:custGeom>
          <a:blipFill>
            <a:blip r:embed="rId2"/>
            <a:stretch>
              <a:fillRect/>
            </a:stretch>
          </a:blipFill>
        </p:spPr>
        <p:txBody>
          <a:bodyPr/>
          <a:lstStyle/>
          <a:p>
            <a:endParaRPr lang="en-IE" sz="744" dirty="0"/>
          </a:p>
        </p:txBody>
      </p:sp>
    </p:spTree>
    <p:extLst>
      <p:ext uri="{BB962C8B-B14F-4D97-AF65-F5344CB8AC3E}">
        <p14:creationId xmlns:p14="http://schemas.microsoft.com/office/powerpoint/2010/main" val="113366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BABEE3-5F66-80AF-0901-C1F0CAA30D77}"/>
              </a:ext>
            </a:extLst>
          </p:cNvPr>
          <p:cNvGraphicFramePr>
            <a:graphicFrameLocks noGrp="1"/>
          </p:cNvGraphicFramePr>
          <p:nvPr>
            <p:extLst>
              <p:ext uri="{D42A27DB-BD31-4B8C-83A1-F6EECF244321}">
                <p14:modId xmlns:p14="http://schemas.microsoft.com/office/powerpoint/2010/main" val="3762353581"/>
              </p:ext>
            </p:extLst>
          </p:nvPr>
        </p:nvGraphicFramePr>
        <p:xfrm>
          <a:off x="234950" y="2451100"/>
          <a:ext cx="7086600" cy="6873240"/>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3018222335"/>
                    </a:ext>
                  </a:extLst>
                </a:gridCol>
                <a:gridCol w="1771650">
                  <a:extLst>
                    <a:ext uri="{9D8B030D-6E8A-4147-A177-3AD203B41FA5}">
                      <a16:colId xmlns:a16="http://schemas.microsoft.com/office/drawing/2014/main" val="4141507820"/>
                    </a:ext>
                  </a:extLst>
                </a:gridCol>
                <a:gridCol w="1771650">
                  <a:extLst>
                    <a:ext uri="{9D8B030D-6E8A-4147-A177-3AD203B41FA5}">
                      <a16:colId xmlns:a16="http://schemas.microsoft.com/office/drawing/2014/main" val="3122861081"/>
                    </a:ext>
                  </a:extLst>
                </a:gridCol>
                <a:gridCol w="1771650">
                  <a:extLst>
                    <a:ext uri="{9D8B030D-6E8A-4147-A177-3AD203B41FA5}">
                      <a16:colId xmlns:a16="http://schemas.microsoft.com/office/drawing/2014/main" val="948691210"/>
                    </a:ext>
                  </a:extLst>
                </a:gridCol>
              </a:tblGrid>
              <a:tr h="370840">
                <a:tc>
                  <a:txBody>
                    <a:bodyPr/>
                    <a:lstStyle/>
                    <a:p>
                      <a:r>
                        <a:rPr lang="en-IE" dirty="0">
                          <a:solidFill>
                            <a:schemeClr val="tx1"/>
                          </a:solidFill>
                        </a:rPr>
                        <a:t>Team &amp; Competition</a:t>
                      </a:r>
                    </a:p>
                  </a:txBody>
                  <a:tcPr>
                    <a:solidFill>
                      <a:schemeClr val="bg1">
                        <a:lumMod val="85000"/>
                      </a:schemeClr>
                    </a:solidFill>
                  </a:tcPr>
                </a:tc>
                <a:tc>
                  <a:txBody>
                    <a:bodyPr/>
                    <a:lstStyle/>
                    <a:p>
                      <a:r>
                        <a:rPr lang="en-IE" dirty="0">
                          <a:solidFill>
                            <a:schemeClr val="tx1"/>
                          </a:solidFill>
                        </a:rPr>
                        <a:t>Performance</a:t>
                      </a:r>
                    </a:p>
                  </a:txBody>
                  <a:tcPr>
                    <a:solidFill>
                      <a:schemeClr val="accent3">
                        <a:lumMod val="60000"/>
                        <a:lumOff val="40000"/>
                      </a:schemeClr>
                    </a:solidFill>
                  </a:tcPr>
                </a:tc>
                <a:tc>
                  <a:txBody>
                    <a:bodyPr/>
                    <a:lstStyle/>
                    <a:p>
                      <a:r>
                        <a:rPr lang="en-IE" dirty="0">
                          <a:solidFill>
                            <a:schemeClr val="tx1"/>
                          </a:solidFill>
                        </a:rPr>
                        <a:t>Development</a:t>
                      </a:r>
                    </a:p>
                  </a:txBody>
                  <a:tcPr>
                    <a:solidFill>
                      <a:srgbClr val="FFC000"/>
                    </a:solidFill>
                  </a:tcPr>
                </a:tc>
                <a:tc>
                  <a:txBody>
                    <a:bodyPr/>
                    <a:lstStyle/>
                    <a:p>
                      <a:r>
                        <a:rPr lang="en-IE" dirty="0">
                          <a:solidFill>
                            <a:schemeClr val="tx1"/>
                          </a:solidFill>
                        </a:rPr>
                        <a:t>Participation</a:t>
                      </a:r>
                    </a:p>
                  </a:txBody>
                  <a:tcPr>
                    <a:solidFill>
                      <a:srgbClr val="00B0F0"/>
                    </a:solidFill>
                  </a:tcPr>
                </a:tc>
                <a:extLst>
                  <a:ext uri="{0D108BD9-81ED-4DB2-BD59-A6C34878D82A}">
                    <a16:rowId xmlns:a16="http://schemas.microsoft.com/office/drawing/2014/main" val="3235807536"/>
                  </a:ext>
                </a:extLst>
              </a:tr>
              <a:tr h="370840">
                <a:tc>
                  <a:txBody>
                    <a:bodyPr/>
                    <a:lstStyle/>
                    <a:p>
                      <a:r>
                        <a:rPr lang="en-IE" b="1" dirty="0"/>
                        <a:t>U19 Championship</a:t>
                      </a:r>
                    </a:p>
                  </a:txBody>
                  <a:tcPr/>
                </a:tc>
                <a:tc>
                  <a:txBody>
                    <a:bodyPr/>
                    <a:lstStyle/>
                    <a:p>
                      <a:r>
                        <a:rPr lang="en-IE" dirty="0"/>
                        <a:t>90% Performance</a:t>
                      </a:r>
                    </a:p>
                  </a:txBody>
                  <a:tcPr>
                    <a:solidFill>
                      <a:schemeClr val="accent3">
                        <a:lumMod val="60000"/>
                        <a:lumOff val="40000"/>
                      </a:schemeClr>
                    </a:solidFill>
                  </a:tcPr>
                </a:tc>
                <a:tc>
                  <a:txBody>
                    <a:bodyPr/>
                    <a:lstStyle/>
                    <a:p>
                      <a:r>
                        <a:rPr lang="en-IE" dirty="0"/>
                        <a:t>10% Development</a:t>
                      </a:r>
                    </a:p>
                  </a:txBody>
                  <a:tcPr>
                    <a:solidFill>
                      <a:srgbClr val="FFC000"/>
                    </a:solidFill>
                  </a:tcPr>
                </a:tc>
                <a:tc>
                  <a:txBody>
                    <a:bodyPr/>
                    <a:lstStyle/>
                    <a:p>
                      <a:r>
                        <a:rPr lang="en-IE" dirty="0"/>
                        <a:t>0% Participation</a:t>
                      </a:r>
                    </a:p>
                  </a:txBody>
                  <a:tcPr>
                    <a:solidFill>
                      <a:srgbClr val="00B0F0"/>
                    </a:solidFill>
                  </a:tcPr>
                </a:tc>
                <a:extLst>
                  <a:ext uri="{0D108BD9-81ED-4DB2-BD59-A6C34878D82A}">
                    <a16:rowId xmlns:a16="http://schemas.microsoft.com/office/drawing/2014/main" val="1637428084"/>
                  </a:ext>
                </a:extLst>
              </a:tr>
              <a:tr h="370840">
                <a:tc>
                  <a:txBody>
                    <a:bodyPr/>
                    <a:lstStyle/>
                    <a:p>
                      <a:r>
                        <a:rPr lang="en-IE" b="1" dirty="0"/>
                        <a:t>U19 League</a:t>
                      </a:r>
                    </a:p>
                  </a:txBody>
                  <a:tcPr/>
                </a:tc>
                <a:tc>
                  <a:txBody>
                    <a:bodyPr/>
                    <a:lstStyle/>
                    <a:p>
                      <a:r>
                        <a:rPr lang="en-IE" dirty="0"/>
                        <a:t>33% Performance</a:t>
                      </a:r>
                    </a:p>
                  </a:txBody>
                  <a:tcPr>
                    <a:solidFill>
                      <a:schemeClr val="accent3">
                        <a:lumMod val="60000"/>
                        <a:lumOff val="40000"/>
                      </a:schemeClr>
                    </a:solidFill>
                  </a:tcPr>
                </a:tc>
                <a:tc>
                  <a:txBody>
                    <a:bodyPr/>
                    <a:lstStyle/>
                    <a:p>
                      <a:r>
                        <a:rPr lang="en-IE" dirty="0"/>
                        <a:t>33% Development</a:t>
                      </a:r>
                    </a:p>
                  </a:txBody>
                  <a:tcPr>
                    <a:solidFill>
                      <a:srgbClr val="FFC000"/>
                    </a:solidFill>
                  </a:tcPr>
                </a:tc>
                <a:tc>
                  <a:txBody>
                    <a:bodyPr/>
                    <a:lstStyle/>
                    <a:p>
                      <a:r>
                        <a:rPr lang="en-IE" dirty="0"/>
                        <a:t>33% Participation</a:t>
                      </a:r>
                    </a:p>
                  </a:txBody>
                  <a:tcPr>
                    <a:solidFill>
                      <a:srgbClr val="00B0F0"/>
                    </a:solidFill>
                  </a:tcPr>
                </a:tc>
                <a:extLst>
                  <a:ext uri="{0D108BD9-81ED-4DB2-BD59-A6C34878D82A}">
                    <a16:rowId xmlns:a16="http://schemas.microsoft.com/office/drawing/2014/main" val="2124710778"/>
                  </a:ext>
                </a:extLst>
              </a:tr>
              <a:tr h="370840">
                <a:tc>
                  <a:txBody>
                    <a:bodyPr/>
                    <a:lstStyle/>
                    <a:p>
                      <a:endParaRPr lang="en-IE" b="1" dirty="0"/>
                    </a:p>
                  </a:txBody>
                  <a:tcPr/>
                </a:tc>
                <a:tc>
                  <a:txBody>
                    <a:bodyPr/>
                    <a:lstStyle/>
                    <a:p>
                      <a:endParaRPr lang="en-IE"/>
                    </a:p>
                  </a:txBody>
                  <a:tcPr/>
                </a:tc>
                <a:tc>
                  <a:txBody>
                    <a:bodyPr/>
                    <a:lstStyle/>
                    <a:p>
                      <a:endParaRPr lang="en-IE"/>
                    </a:p>
                  </a:txBody>
                  <a:tcPr/>
                </a:tc>
                <a:tc>
                  <a:txBody>
                    <a:bodyPr/>
                    <a:lstStyle/>
                    <a:p>
                      <a:endParaRPr lang="en-IE"/>
                    </a:p>
                  </a:txBody>
                  <a:tcPr/>
                </a:tc>
                <a:extLst>
                  <a:ext uri="{0D108BD9-81ED-4DB2-BD59-A6C34878D82A}">
                    <a16:rowId xmlns:a16="http://schemas.microsoft.com/office/drawing/2014/main" val="501694330"/>
                  </a:ext>
                </a:extLst>
              </a:tr>
              <a:tr h="370840">
                <a:tc>
                  <a:txBody>
                    <a:bodyPr/>
                    <a:lstStyle/>
                    <a:p>
                      <a:r>
                        <a:rPr lang="en-IE" b="1" dirty="0"/>
                        <a:t>U17 Minor Championship</a:t>
                      </a:r>
                    </a:p>
                  </a:txBody>
                  <a:tcPr/>
                </a:tc>
                <a:tc>
                  <a:txBody>
                    <a:bodyPr/>
                    <a:lstStyle/>
                    <a:p>
                      <a:r>
                        <a:rPr lang="en-IE" dirty="0"/>
                        <a:t>50% Performance</a:t>
                      </a:r>
                    </a:p>
                  </a:txBody>
                  <a:tcPr>
                    <a:solidFill>
                      <a:schemeClr val="accent3">
                        <a:lumMod val="60000"/>
                        <a:lumOff val="40000"/>
                      </a:schemeClr>
                    </a:solidFill>
                  </a:tcPr>
                </a:tc>
                <a:tc>
                  <a:txBody>
                    <a:bodyPr/>
                    <a:lstStyle/>
                    <a:p>
                      <a:r>
                        <a:rPr lang="en-IE" dirty="0"/>
                        <a:t>40% Development</a:t>
                      </a:r>
                    </a:p>
                  </a:txBody>
                  <a:tcPr>
                    <a:solidFill>
                      <a:srgbClr val="FFC000"/>
                    </a:solidFill>
                  </a:tcPr>
                </a:tc>
                <a:tc>
                  <a:txBody>
                    <a:bodyPr/>
                    <a:lstStyle/>
                    <a:p>
                      <a:r>
                        <a:rPr lang="en-IE" dirty="0"/>
                        <a:t>10% Participation</a:t>
                      </a:r>
                    </a:p>
                  </a:txBody>
                  <a:tcPr>
                    <a:solidFill>
                      <a:srgbClr val="00B0F0"/>
                    </a:solidFill>
                  </a:tcPr>
                </a:tc>
                <a:extLst>
                  <a:ext uri="{0D108BD9-81ED-4DB2-BD59-A6C34878D82A}">
                    <a16:rowId xmlns:a16="http://schemas.microsoft.com/office/drawing/2014/main" val="1503821752"/>
                  </a:ext>
                </a:extLst>
              </a:tr>
              <a:tr h="370840">
                <a:tc>
                  <a:txBody>
                    <a:bodyPr/>
                    <a:lstStyle/>
                    <a:p>
                      <a:r>
                        <a:rPr lang="en-IE" b="1" dirty="0"/>
                        <a:t>U17 Minor League</a:t>
                      </a:r>
                    </a:p>
                  </a:txBody>
                  <a:tcPr/>
                </a:tc>
                <a:tc>
                  <a:txBody>
                    <a:bodyPr/>
                    <a:lstStyle/>
                    <a:p>
                      <a:r>
                        <a:rPr lang="en-IE" dirty="0"/>
                        <a:t>40% Performance</a:t>
                      </a:r>
                    </a:p>
                  </a:txBody>
                  <a:tcPr>
                    <a:solidFill>
                      <a:schemeClr val="accent3">
                        <a:lumMod val="60000"/>
                        <a:lumOff val="40000"/>
                      </a:schemeClr>
                    </a:solidFill>
                  </a:tcPr>
                </a:tc>
                <a:tc>
                  <a:txBody>
                    <a:bodyPr/>
                    <a:lstStyle/>
                    <a:p>
                      <a:r>
                        <a:rPr lang="en-IE" dirty="0"/>
                        <a:t>40% Development</a:t>
                      </a:r>
                    </a:p>
                  </a:txBody>
                  <a:tcPr>
                    <a:solidFill>
                      <a:srgbClr val="FFC000"/>
                    </a:solidFill>
                  </a:tcPr>
                </a:tc>
                <a:tc>
                  <a:txBody>
                    <a:bodyPr/>
                    <a:lstStyle/>
                    <a:p>
                      <a:r>
                        <a:rPr lang="en-IE" dirty="0"/>
                        <a:t>20% Participation</a:t>
                      </a:r>
                    </a:p>
                  </a:txBody>
                  <a:tcPr>
                    <a:solidFill>
                      <a:srgbClr val="00B0F0"/>
                    </a:solidFill>
                  </a:tcPr>
                </a:tc>
                <a:extLst>
                  <a:ext uri="{0D108BD9-81ED-4DB2-BD59-A6C34878D82A}">
                    <a16:rowId xmlns:a16="http://schemas.microsoft.com/office/drawing/2014/main" val="2489653678"/>
                  </a:ext>
                </a:extLst>
              </a:tr>
              <a:tr h="370840">
                <a:tc>
                  <a:txBody>
                    <a:bodyPr/>
                    <a:lstStyle/>
                    <a:p>
                      <a:endParaRPr lang="en-IE" b="1"/>
                    </a:p>
                  </a:txBody>
                  <a:tcPr/>
                </a:tc>
                <a:tc>
                  <a:txBody>
                    <a:bodyPr/>
                    <a:lstStyle/>
                    <a:p>
                      <a:endParaRPr lang="en-IE"/>
                    </a:p>
                  </a:txBody>
                  <a:tcPr/>
                </a:tc>
                <a:tc>
                  <a:txBody>
                    <a:bodyPr/>
                    <a:lstStyle/>
                    <a:p>
                      <a:endParaRPr lang="en-IE"/>
                    </a:p>
                  </a:txBody>
                  <a:tcPr/>
                </a:tc>
                <a:tc>
                  <a:txBody>
                    <a:bodyPr/>
                    <a:lstStyle/>
                    <a:p>
                      <a:endParaRPr lang="en-IE"/>
                    </a:p>
                  </a:txBody>
                  <a:tcPr/>
                </a:tc>
                <a:extLst>
                  <a:ext uri="{0D108BD9-81ED-4DB2-BD59-A6C34878D82A}">
                    <a16:rowId xmlns:a16="http://schemas.microsoft.com/office/drawing/2014/main" val="3424670404"/>
                  </a:ext>
                </a:extLst>
              </a:tr>
              <a:tr h="370840">
                <a:tc>
                  <a:txBody>
                    <a:bodyPr/>
                    <a:lstStyle/>
                    <a:p>
                      <a:r>
                        <a:rPr lang="en-IE" b="1" dirty="0"/>
                        <a:t>U15 Championship</a:t>
                      </a:r>
                    </a:p>
                  </a:txBody>
                  <a:tcPr/>
                </a:tc>
                <a:tc>
                  <a:txBody>
                    <a:bodyPr/>
                    <a:lstStyle/>
                    <a:p>
                      <a:r>
                        <a:rPr lang="en-IE" dirty="0"/>
                        <a:t>40% Performance</a:t>
                      </a:r>
                    </a:p>
                  </a:txBody>
                  <a:tcPr>
                    <a:solidFill>
                      <a:schemeClr val="accent3">
                        <a:lumMod val="60000"/>
                        <a:lumOff val="40000"/>
                      </a:schemeClr>
                    </a:solidFill>
                  </a:tcPr>
                </a:tc>
                <a:tc>
                  <a:txBody>
                    <a:bodyPr/>
                    <a:lstStyle/>
                    <a:p>
                      <a:r>
                        <a:rPr lang="en-IE" dirty="0"/>
                        <a:t>50% Development</a:t>
                      </a:r>
                    </a:p>
                  </a:txBody>
                  <a:tcPr>
                    <a:solidFill>
                      <a:srgbClr val="FFC000"/>
                    </a:solidFill>
                  </a:tcPr>
                </a:tc>
                <a:tc>
                  <a:txBody>
                    <a:bodyPr/>
                    <a:lstStyle/>
                    <a:p>
                      <a:r>
                        <a:rPr lang="en-IE" dirty="0"/>
                        <a:t>10% Participation</a:t>
                      </a:r>
                    </a:p>
                  </a:txBody>
                  <a:tcPr>
                    <a:solidFill>
                      <a:srgbClr val="00B0F0"/>
                    </a:solidFill>
                  </a:tcPr>
                </a:tc>
                <a:extLst>
                  <a:ext uri="{0D108BD9-81ED-4DB2-BD59-A6C34878D82A}">
                    <a16:rowId xmlns:a16="http://schemas.microsoft.com/office/drawing/2014/main" val="2290823086"/>
                  </a:ext>
                </a:extLst>
              </a:tr>
              <a:tr h="370840">
                <a:tc>
                  <a:txBody>
                    <a:bodyPr/>
                    <a:lstStyle/>
                    <a:p>
                      <a:r>
                        <a:rPr lang="en-IE" b="1" dirty="0"/>
                        <a:t>U15 Grading League </a:t>
                      </a:r>
                    </a:p>
                  </a:txBody>
                  <a:tcPr/>
                </a:tc>
                <a:tc>
                  <a:txBody>
                    <a:bodyPr/>
                    <a:lstStyle/>
                    <a:p>
                      <a:r>
                        <a:rPr lang="en-IE" dirty="0"/>
                        <a:t>10% Performance</a:t>
                      </a:r>
                    </a:p>
                  </a:txBody>
                  <a:tcPr>
                    <a:solidFill>
                      <a:schemeClr val="accent3">
                        <a:lumMod val="60000"/>
                        <a:lumOff val="40000"/>
                      </a:schemeClr>
                    </a:solidFill>
                  </a:tcPr>
                </a:tc>
                <a:tc>
                  <a:txBody>
                    <a:bodyPr/>
                    <a:lstStyle/>
                    <a:p>
                      <a:r>
                        <a:rPr lang="en-IE" dirty="0"/>
                        <a:t>40% Development</a:t>
                      </a:r>
                    </a:p>
                  </a:txBody>
                  <a:tcPr>
                    <a:solidFill>
                      <a:srgbClr val="FFC000"/>
                    </a:solidFill>
                  </a:tcPr>
                </a:tc>
                <a:tc>
                  <a:txBody>
                    <a:bodyPr/>
                    <a:lstStyle/>
                    <a:p>
                      <a:r>
                        <a:rPr lang="en-IE" dirty="0"/>
                        <a:t>50% Participation</a:t>
                      </a:r>
                    </a:p>
                  </a:txBody>
                  <a:tcPr>
                    <a:solidFill>
                      <a:srgbClr val="00B0F0"/>
                    </a:solidFill>
                  </a:tcPr>
                </a:tc>
                <a:extLst>
                  <a:ext uri="{0D108BD9-81ED-4DB2-BD59-A6C34878D82A}">
                    <a16:rowId xmlns:a16="http://schemas.microsoft.com/office/drawing/2014/main" val="1584690318"/>
                  </a:ext>
                </a:extLst>
              </a:tr>
              <a:tr h="370840">
                <a:tc>
                  <a:txBody>
                    <a:bodyPr/>
                    <a:lstStyle/>
                    <a:p>
                      <a:endParaRPr lang="en-IE" b="1"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4173143078"/>
                  </a:ext>
                </a:extLst>
              </a:tr>
              <a:tr h="370840">
                <a:tc>
                  <a:txBody>
                    <a:bodyPr/>
                    <a:lstStyle/>
                    <a:p>
                      <a:r>
                        <a:rPr lang="en-IE" b="1" dirty="0"/>
                        <a:t>U13 Autumn League</a:t>
                      </a:r>
                    </a:p>
                  </a:txBody>
                  <a:tcPr/>
                </a:tc>
                <a:tc>
                  <a:txBody>
                    <a:bodyPr/>
                    <a:lstStyle/>
                    <a:p>
                      <a:r>
                        <a:rPr lang="en-IE" dirty="0"/>
                        <a:t>0% Performance</a:t>
                      </a:r>
                    </a:p>
                  </a:txBody>
                  <a:tcPr>
                    <a:solidFill>
                      <a:schemeClr val="accent3">
                        <a:lumMod val="60000"/>
                        <a:lumOff val="40000"/>
                      </a:schemeClr>
                    </a:solidFill>
                  </a:tcPr>
                </a:tc>
                <a:tc>
                  <a:txBody>
                    <a:bodyPr/>
                    <a:lstStyle/>
                    <a:p>
                      <a:r>
                        <a:rPr lang="en-IE" dirty="0"/>
                        <a:t>50% Development</a:t>
                      </a:r>
                    </a:p>
                  </a:txBody>
                  <a:tcPr>
                    <a:solidFill>
                      <a:srgbClr val="FFC000"/>
                    </a:solidFill>
                  </a:tcPr>
                </a:tc>
                <a:tc>
                  <a:txBody>
                    <a:bodyPr/>
                    <a:lstStyle/>
                    <a:p>
                      <a:r>
                        <a:rPr lang="en-IE" dirty="0"/>
                        <a:t>50% Participation</a:t>
                      </a:r>
                    </a:p>
                  </a:txBody>
                  <a:tcPr>
                    <a:solidFill>
                      <a:srgbClr val="00B0F0"/>
                    </a:solidFill>
                  </a:tcPr>
                </a:tc>
                <a:extLst>
                  <a:ext uri="{0D108BD9-81ED-4DB2-BD59-A6C34878D82A}">
                    <a16:rowId xmlns:a16="http://schemas.microsoft.com/office/drawing/2014/main" val="1233849241"/>
                  </a:ext>
                </a:extLst>
              </a:tr>
              <a:tr h="370840">
                <a:tc>
                  <a:txBody>
                    <a:bodyPr/>
                    <a:lstStyle/>
                    <a:p>
                      <a:r>
                        <a:rPr lang="en-IE" b="1" dirty="0"/>
                        <a:t>U13 Spring League</a:t>
                      </a:r>
                    </a:p>
                  </a:txBody>
                  <a:tcPr/>
                </a:tc>
                <a:tc>
                  <a:txBody>
                    <a:bodyPr/>
                    <a:lstStyle/>
                    <a:p>
                      <a:r>
                        <a:rPr lang="en-IE" dirty="0"/>
                        <a:t>0% Performance</a:t>
                      </a:r>
                    </a:p>
                  </a:txBody>
                  <a:tcPr>
                    <a:solidFill>
                      <a:schemeClr val="accent3">
                        <a:lumMod val="60000"/>
                        <a:lumOff val="40000"/>
                      </a:schemeClr>
                    </a:solidFill>
                  </a:tcPr>
                </a:tc>
                <a:tc>
                  <a:txBody>
                    <a:bodyPr/>
                    <a:lstStyle/>
                    <a:p>
                      <a:r>
                        <a:rPr lang="en-IE" dirty="0"/>
                        <a:t>50% Development</a:t>
                      </a:r>
                    </a:p>
                  </a:txBody>
                  <a:tcPr>
                    <a:solidFill>
                      <a:srgbClr val="FFC000"/>
                    </a:solidFill>
                  </a:tcPr>
                </a:tc>
                <a:tc>
                  <a:txBody>
                    <a:bodyPr/>
                    <a:lstStyle/>
                    <a:p>
                      <a:r>
                        <a:rPr lang="en-IE" dirty="0"/>
                        <a:t>50% Participation</a:t>
                      </a:r>
                    </a:p>
                  </a:txBody>
                  <a:tcPr>
                    <a:solidFill>
                      <a:srgbClr val="00B0F0"/>
                    </a:solidFill>
                  </a:tcPr>
                </a:tc>
                <a:extLst>
                  <a:ext uri="{0D108BD9-81ED-4DB2-BD59-A6C34878D82A}">
                    <a16:rowId xmlns:a16="http://schemas.microsoft.com/office/drawing/2014/main" val="884213312"/>
                  </a:ext>
                </a:extLst>
              </a:tr>
            </a:tbl>
          </a:graphicData>
        </a:graphic>
      </p:graphicFrame>
      <p:sp>
        <p:nvSpPr>
          <p:cNvPr id="4" name="TextBox 3">
            <a:extLst>
              <a:ext uri="{FF2B5EF4-FFF2-40B4-BE49-F238E27FC236}">
                <a16:creationId xmlns:a16="http://schemas.microsoft.com/office/drawing/2014/main" id="{69D9F2A4-6C2B-3560-CFF1-3234BAFDC4E0}"/>
              </a:ext>
            </a:extLst>
          </p:cNvPr>
          <p:cNvSpPr txBox="1"/>
          <p:nvPr/>
        </p:nvSpPr>
        <p:spPr>
          <a:xfrm>
            <a:off x="244764" y="393700"/>
            <a:ext cx="6581486" cy="1384995"/>
          </a:xfrm>
          <a:prstGeom prst="rect">
            <a:avLst/>
          </a:prstGeom>
          <a:solidFill>
            <a:schemeClr val="accent1">
              <a:lumMod val="20000"/>
              <a:lumOff val="80000"/>
            </a:schemeClr>
          </a:solidFill>
        </p:spPr>
        <p:txBody>
          <a:bodyPr wrap="square" rtlCol="0">
            <a:spAutoFit/>
          </a:bodyPr>
          <a:lstStyle/>
          <a:p>
            <a:pPr algn="ctr"/>
            <a:r>
              <a:rPr lang="en-IE" sz="2800" b="1" dirty="0"/>
              <a:t>Team Performance/Development/Participation Distribution Strategy</a:t>
            </a:r>
          </a:p>
        </p:txBody>
      </p:sp>
      <p:sp>
        <p:nvSpPr>
          <p:cNvPr id="3" name="Freeform 58">
            <a:extLst>
              <a:ext uri="{FF2B5EF4-FFF2-40B4-BE49-F238E27FC236}">
                <a16:creationId xmlns:a16="http://schemas.microsoft.com/office/drawing/2014/main" id="{23E85E46-3B5A-9E8F-4CE6-5F9D0A6C5101}"/>
              </a:ext>
            </a:extLst>
          </p:cNvPr>
          <p:cNvSpPr/>
          <p:nvPr/>
        </p:nvSpPr>
        <p:spPr>
          <a:xfrm>
            <a:off x="6303002" y="127432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386210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AutoShape 2"/>
          <p:cNvSpPr/>
          <p:nvPr/>
        </p:nvSpPr>
        <p:spPr>
          <a:xfrm>
            <a:off x="756000" y="8731764"/>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3" name="TextBox 3"/>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Contacts</a:t>
            </a:r>
          </a:p>
        </p:txBody>
      </p:sp>
      <p:sp>
        <p:nvSpPr>
          <p:cNvPr id="4" name="TextBox 4"/>
          <p:cNvSpPr txBox="1"/>
          <p:nvPr/>
        </p:nvSpPr>
        <p:spPr>
          <a:xfrm>
            <a:off x="3698848" y="9566216"/>
            <a:ext cx="2791531" cy="796924"/>
          </a:xfrm>
          <a:prstGeom prst="rect">
            <a:avLst/>
          </a:prstGeom>
        </p:spPr>
        <p:txBody>
          <a:bodyPr lIns="0" tIns="0" rIns="0" bIns="0" rtlCol="0" anchor="t">
            <a:spAutoFit/>
          </a:bodyPr>
          <a:lstStyle/>
          <a:p>
            <a:pPr algn="l">
              <a:lnSpc>
                <a:spcPts val="1600"/>
              </a:lnSpc>
            </a:pPr>
            <a:r>
              <a:rPr lang="en-US" sz="1000" i="1">
                <a:solidFill>
                  <a:srgbClr val="013940"/>
                </a:solidFill>
                <a:latin typeface="DM Sans Italics"/>
                <a:ea typeface="DM Sans Italics"/>
                <a:cs typeface="DM Sans Italics"/>
                <a:sym typeface="DM Sans Italics"/>
              </a:rPr>
              <a:t>This Club Football Pathway Plan was produced in association with Meath GAA Coaching &amp; Games and the Meath Football Development Committee</a:t>
            </a:r>
          </a:p>
        </p:txBody>
      </p:sp>
      <p:sp>
        <p:nvSpPr>
          <p:cNvPr id="5" name="Freeform 5"/>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sp>
        <p:nvSpPr>
          <p:cNvPr id="6" name="Freeform 6"/>
          <p:cNvSpPr/>
          <p:nvPr/>
        </p:nvSpPr>
        <p:spPr>
          <a:xfrm>
            <a:off x="1520775" y="9552501"/>
            <a:ext cx="2009169" cy="871979"/>
          </a:xfrm>
          <a:custGeom>
            <a:avLst/>
            <a:gdLst/>
            <a:ahLst/>
            <a:cxnLst/>
            <a:rect l="l" t="t" r="r" b="b"/>
            <a:pathLst>
              <a:path w="2009169" h="871979">
                <a:moveTo>
                  <a:pt x="0" y="0"/>
                </a:moveTo>
                <a:lnTo>
                  <a:pt x="2009169" y="0"/>
                </a:lnTo>
                <a:lnTo>
                  <a:pt x="2009169" y="871979"/>
                </a:lnTo>
                <a:lnTo>
                  <a:pt x="0" y="871979"/>
                </a:lnTo>
                <a:lnTo>
                  <a:pt x="0" y="0"/>
                </a:lnTo>
                <a:close/>
              </a:path>
            </a:pathLst>
          </a:custGeom>
          <a:blipFill>
            <a:blip r:embed="rId3"/>
            <a:stretch>
              <a:fillRect/>
            </a:stretch>
          </a:blipFill>
        </p:spPr>
        <p:txBody>
          <a:bodyPr/>
          <a:lstStyle/>
          <a:p>
            <a:endParaRPr lang="en-IE"/>
          </a:p>
        </p:txBody>
      </p:sp>
      <p:sp>
        <p:nvSpPr>
          <p:cNvPr id="7" name="TextBox 7"/>
          <p:cNvSpPr txBox="1"/>
          <p:nvPr/>
        </p:nvSpPr>
        <p:spPr>
          <a:xfrm>
            <a:off x="1782585" y="8955601"/>
            <a:ext cx="3994829" cy="396874"/>
          </a:xfrm>
          <a:prstGeom prst="rect">
            <a:avLst/>
          </a:prstGeom>
        </p:spPr>
        <p:txBody>
          <a:bodyPr lIns="0" tIns="0" rIns="0" bIns="0" rtlCol="0" anchor="t">
            <a:spAutoFit/>
          </a:bodyPr>
          <a:lstStyle/>
          <a:p>
            <a:pPr algn="ctr">
              <a:lnSpc>
                <a:spcPts val="1600"/>
              </a:lnSpc>
            </a:pPr>
            <a:r>
              <a:rPr lang="en-US" sz="1000" b="1" dirty="0">
                <a:solidFill>
                  <a:srgbClr val="000000"/>
                </a:solidFill>
                <a:latin typeface="DM Sans Bold"/>
                <a:ea typeface="DM Sans Bold"/>
                <a:cs typeface="DM Sans Bold"/>
                <a:sym typeface="DM Sans Bold"/>
              </a:rPr>
              <a:t>The policies outlined in this Plan were adopted by the Club Executive Committee and/or AGM, </a:t>
            </a:r>
            <a:r>
              <a:rPr lang="en-US" sz="1000" b="1" dirty="0" smtClean="0">
                <a:solidFill>
                  <a:srgbClr val="000000"/>
                </a:solidFill>
                <a:latin typeface="DM Sans Bold"/>
                <a:ea typeface="DM Sans Bold"/>
                <a:cs typeface="DM Sans Bold"/>
                <a:sym typeface="DM Sans Bold"/>
              </a:rPr>
              <a:t>February 2025.</a:t>
            </a:r>
            <a:endParaRPr lang="en-US" sz="1000" b="1" dirty="0">
              <a:solidFill>
                <a:srgbClr val="000000"/>
              </a:solidFill>
              <a:latin typeface="DM Sans Bold"/>
              <a:ea typeface="DM Sans Bold"/>
              <a:cs typeface="DM Sans Bold"/>
              <a:sym typeface="DM Sans Bold"/>
            </a:endParaRPr>
          </a:p>
        </p:txBody>
      </p:sp>
      <p:sp>
        <p:nvSpPr>
          <p:cNvPr id="8" name="Freeform 8"/>
          <p:cNvSpPr/>
          <p:nvPr/>
        </p:nvSpPr>
        <p:spPr>
          <a:xfrm>
            <a:off x="3777072" y="4333673"/>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9" name="Freeform 9"/>
          <p:cNvSpPr/>
          <p:nvPr/>
        </p:nvSpPr>
        <p:spPr>
          <a:xfrm>
            <a:off x="3775847" y="3391415"/>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grpSp>
        <p:nvGrpSpPr>
          <p:cNvPr id="10" name="Group 10"/>
          <p:cNvGrpSpPr/>
          <p:nvPr/>
        </p:nvGrpSpPr>
        <p:grpSpPr>
          <a:xfrm>
            <a:off x="655135" y="1665786"/>
            <a:ext cx="431668" cy="4316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13" name="Freeform 13"/>
          <p:cNvSpPr/>
          <p:nvPr/>
        </p:nvSpPr>
        <p:spPr>
          <a:xfrm>
            <a:off x="761541" y="1749168"/>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14" name="TextBox 14"/>
          <p:cNvSpPr txBox="1"/>
          <p:nvPr/>
        </p:nvSpPr>
        <p:spPr>
          <a:xfrm>
            <a:off x="1227747" y="1796783"/>
            <a:ext cx="2776605" cy="396874"/>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087 8126036</a:t>
            </a: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alan.quirke@phasor.ie</a:t>
            </a:r>
          </a:p>
        </p:txBody>
      </p:sp>
      <p:sp>
        <p:nvSpPr>
          <p:cNvPr id="15" name="TextBox 15"/>
          <p:cNvSpPr txBox="1"/>
          <p:nvPr/>
        </p:nvSpPr>
        <p:spPr>
          <a:xfrm>
            <a:off x="1227747" y="1583997"/>
            <a:ext cx="5380854" cy="15388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Club Football Pathway Manager –Alan Quirke</a:t>
            </a:r>
          </a:p>
        </p:txBody>
      </p:sp>
      <p:grpSp>
        <p:nvGrpSpPr>
          <p:cNvPr id="16" name="Group 16"/>
          <p:cNvGrpSpPr/>
          <p:nvPr/>
        </p:nvGrpSpPr>
        <p:grpSpPr>
          <a:xfrm>
            <a:off x="655135" y="2569495"/>
            <a:ext cx="431668" cy="43166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19" name="Freeform 19"/>
          <p:cNvSpPr/>
          <p:nvPr/>
        </p:nvSpPr>
        <p:spPr>
          <a:xfrm>
            <a:off x="761541" y="2652877"/>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20" name="TextBox 20"/>
          <p:cNvSpPr txBox="1"/>
          <p:nvPr/>
        </p:nvSpPr>
        <p:spPr>
          <a:xfrm>
            <a:off x="1227747" y="2700492"/>
            <a:ext cx="2776605" cy="410369"/>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087 4129230</a:t>
            </a: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martin@minnis.ie</a:t>
            </a:r>
          </a:p>
        </p:txBody>
      </p:sp>
      <p:sp>
        <p:nvSpPr>
          <p:cNvPr id="21" name="TextBox 21"/>
          <p:cNvSpPr txBox="1"/>
          <p:nvPr/>
        </p:nvSpPr>
        <p:spPr>
          <a:xfrm>
            <a:off x="1339850" y="2516124"/>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Club Coaching Officer – Marty Reilly</a:t>
            </a:r>
          </a:p>
        </p:txBody>
      </p:sp>
      <p:grpSp>
        <p:nvGrpSpPr>
          <p:cNvPr id="22" name="Group 22"/>
          <p:cNvGrpSpPr/>
          <p:nvPr/>
        </p:nvGrpSpPr>
        <p:grpSpPr>
          <a:xfrm>
            <a:off x="655135" y="3474430"/>
            <a:ext cx="431668" cy="43166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25" name="Freeform 25"/>
          <p:cNvSpPr/>
          <p:nvPr/>
        </p:nvSpPr>
        <p:spPr>
          <a:xfrm>
            <a:off x="761541" y="3557812"/>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26" name="TextBox 26"/>
          <p:cNvSpPr txBox="1"/>
          <p:nvPr/>
        </p:nvSpPr>
        <p:spPr>
          <a:xfrm>
            <a:off x="1227747" y="3605427"/>
            <a:ext cx="2776605" cy="410369"/>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087 9144015</a:t>
            </a: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mleddy90@gmail.com</a:t>
            </a:r>
          </a:p>
        </p:txBody>
      </p:sp>
      <p:sp>
        <p:nvSpPr>
          <p:cNvPr id="27" name="TextBox 27"/>
          <p:cNvSpPr txBox="1"/>
          <p:nvPr/>
        </p:nvSpPr>
        <p:spPr>
          <a:xfrm>
            <a:off x="1227747" y="3392641"/>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Club Juvenile Chairman –Marc Leddy</a:t>
            </a:r>
          </a:p>
        </p:txBody>
      </p:sp>
      <p:grpSp>
        <p:nvGrpSpPr>
          <p:cNvPr id="28" name="Group 28"/>
          <p:cNvGrpSpPr/>
          <p:nvPr/>
        </p:nvGrpSpPr>
        <p:grpSpPr>
          <a:xfrm>
            <a:off x="655135" y="4379365"/>
            <a:ext cx="431668" cy="43166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30" name="TextBox 30"/>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31" name="Freeform 31"/>
          <p:cNvSpPr/>
          <p:nvPr/>
        </p:nvSpPr>
        <p:spPr>
          <a:xfrm>
            <a:off x="761541" y="4462747"/>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32" name="TextBox 32"/>
          <p:cNvSpPr txBox="1"/>
          <p:nvPr/>
        </p:nvSpPr>
        <p:spPr>
          <a:xfrm>
            <a:off x="1227747" y="4510362"/>
            <a:ext cx="3083903" cy="410369"/>
          </a:xfrm>
          <a:prstGeom prst="rect">
            <a:avLst/>
          </a:prstGeom>
        </p:spPr>
        <p:txBody>
          <a:bodyPr wrap="square"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086 7276660</a:t>
            </a: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Secretarybng.dunshaughlin..meath@gaa.ie</a:t>
            </a:r>
          </a:p>
        </p:txBody>
      </p:sp>
      <p:sp>
        <p:nvSpPr>
          <p:cNvPr id="33" name="TextBox 33"/>
          <p:cNvSpPr txBox="1"/>
          <p:nvPr/>
        </p:nvSpPr>
        <p:spPr>
          <a:xfrm>
            <a:off x="1227747" y="4297576"/>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Club Juvenile Secretary –Mandy Griffin </a:t>
            </a:r>
          </a:p>
        </p:txBody>
      </p:sp>
      <p:grpSp>
        <p:nvGrpSpPr>
          <p:cNvPr id="34" name="Group 34"/>
          <p:cNvGrpSpPr/>
          <p:nvPr/>
        </p:nvGrpSpPr>
        <p:grpSpPr>
          <a:xfrm>
            <a:off x="655135" y="5284300"/>
            <a:ext cx="431668" cy="431668"/>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36" name="TextBox 36"/>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37" name="Freeform 37"/>
          <p:cNvSpPr/>
          <p:nvPr/>
        </p:nvSpPr>
        <p:spPr>
          <a:xfrm>
            <a:off x="761541" y="5367682"/>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38" name="TextBox 38"/>
          <p:cNvSpPr txBox="1"/>
          <p:nvPr/>
        </p:nvSpPr>
        <p:spPr>
          <a:xfrm>
            <a:off x="1227747" y="5415297"/>
            <a:ext cx="2776605" cy="396874"/>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087 1230624</a:t>
            </a: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otcmcgrath@yahoo.com</a:t>
            </a:r>
          </a:p>
        </p:txBody>
      </p:sp>
      <p:sp>
        <p:nvSpPr>
          <p:cNvPr id="39" name="TextBox 39"/>
          <p:cNvSpPr txBox="1"/>
          <p:nvPr/>
        </p:nvSpPr>
        <p:spPr>
          <a:xfrm>
            <a:off x="1227747" y="5202511"/>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Under 13 Football Coach –Owen McGrath</a:t>
            </a:r>
          </a:p>
        </p:txBody>
      </p:sp>
      <p:grpSp>
        <p:nvGrpSpPr>
          <p:cNvPr id="40" name="Group 40"/>
          <p:cNvGrpSpPr/>
          <p:nvPr/>
        </p:nvGrpSpPr>
        <p:grpSpPr>
          <a:xfrm>
            <a:off x="655135" y="6189235"/>
            <a:ext cx="431668" cy="431668"/>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42" name="TextBox 42"/>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43" name="Freeform 43"/>
          <p:cNvSpPr/>
          <p:nvPr/>
        </p:nvSpPr>
        <p:spPr>
          <a:xfrm>
            <a:off x="761541" y="6272617"/>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44" name="TextBox 44"/>
          <p:cNvSpPr txBox="1"/>
          <p:nvPr/>
        </p:nvSpPr>
        <p:spPr>
          <a:xfrm>
            <a:off x="1227747" y="6320232"/>
            <a:ext cx="4074503" cy="615553"/>
          </a:xfrm>
          <a:prstGeom prst="rect">
            <a:avLst/>
          </a:prstGeom>
        </p:spPr>
        <p:txBody>
          <a:bodyPr wrap="square"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087 8126036  / 086 8166693</a:t>
            </a: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a:t>
            </a:r>
            <a:r>
              <a:rPr lang="en-US" sz="1000" dirty="0">
                <a:solidFill>
                  <a:srgbClr val="000000"/>
                </a:solidFill>
                <a:latin typeface="DM Sans"/>
                <a:ea typeface="DM Sans"/>
                <a:cs typeface="DM Sans"/>
                <a:sym typeface="DM Sans"/>
                <a:hlinkClick r:id="rId6"/>
              </a:rPr>
              <a:t>alan.quirke@phasor.ie</a:t>
            </a:r>
            <a:r>
              <a:rPr lang="en-US" sz="1000" dirty="0">
                <a:solidFill>
                  <a:srgbClr val="000000"/>
                </a:solidFill>
                <a:latin typeface="DM Sans"/>
                <a:ea typeface="DM Sans"/>
                <a:cs typeface="DM Sans"/>
                <a:sym typeface="DM Sans"/>
              </a:rPr>
              <a:t> / </a:t>
            </a:r>
            <a:r>
              <a:rPr lang="en-US" sz="1000" dirty="0">
                <a:solidFill>
                  <a:srgbClr val="000000"/>
                </a:solidFill>
                <a:latin typeface="DM Sans"/>
                <a:ea typeface="DM Sans"/>
                <a:cs typeface="DM Sans"/>
                <a:sym typeface="DM Sans"/>
                <a:hlinkClick r:id="rId7"/>
              </a:rPr>
              <a:t>padraigherlihy@gmail.com</a:t>
            </a:r>
            <a:endParaRPr lang="en-US" sz="1000" dirty="0">
              <a:solidFill>
                <a:srgbClr val="000000"/>
              </a:solidFill>
              <a:latin typeface="DM Sans"/>
              <a:ea typeface="DM Sans"/>
              <a:cs typeface="DM Sans"/>
              <a:sym typeface="DM Sans"/>
            </a:endParaRPr>
          </a:p>
          <a:p>
            <a:pPr marL="215903" lvl="1" indent="-107951" algn="l">
              <a:lnSpc>
                <a:spcPts val="1600"/>
              </a:lnSpc>
              <a:buFont typeface="Arial"/>
              <a:buChar char="•"/>
            </a:pPr>
            <a:endParaRPr lang="en-US" sz="1000" dirty="0">
              <a:solidFill>
                <a:srgbClr val="000000"/>
              </a:solidFill>
              <a:latin typeface="DM Sans"/>
              <a:ea typeface="DM Sans"/>
              <a:cs typeface="DM Sans"/>
              <a:sym typeface="DM Sans"/>
            </a:endParaRPr>
          </a:p>
        </p:txBody>
      </p:sp>
      <p:sp>
        <p:nvSpPr>
          <p:cNvPr id="45" name="TextBox 45"/>
          <p:cNvSpPr txBox="1"/>
          <p:nvPr/>
        </p:nvSpPr>
        <p:spPr>
          <a:xfrm>
            <a:off x="1227747" y="6107446"/>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Under 15 Football Coaches –Alan Quirke&amp; </a:t>
            </a:r>
            <a:r>
              <a:rPr lang="en-US" sz="1100" b="1" dirty="0" err="1">
                <a:solidFill>
                  <a:srgbClr val="013940"/>
                </a:solidFill>
                <a:latin typeface="DM Sans Bold"/>
                <a:ea typeface="DM Sans Bold"/>
                <a:cs typeface="DM Sans Bold"/>
                <a:sym typeface="DM Sans Bold"/>
              </a:rPr>
              <a:t>Paudie</a:t>
            </a:r>
            <a:r>
              <a:rPr lang="en-US" sz="1100" b="1" dirty="0">
                <a:solidFill>
                  <a:srgbClr val="013940"/>
                </a:solidFill>
                <a:latin typeface="DM Sans Bold"/>
                <a:ea typeface="DM Sans Bold"/>
                <a:cs typeface="DM Sans Bold"/>
                <a:sym typeface="DM Sans Bold"/>
              </a:rPr>
              <a:t> Herlihy</a:t>
            </a:r>
          </a:p>
        </p:txBody>
      </p:sp>
      <p:grpSp>
        <p:nvGrpSpPr>
          <p:cNvPr id="46" name="Group 46"/>
          <p:cNvGrpSpPr/>
          <p:nvPr/>
        </p:nvGrpSpPr>
        <p:grpSpPr>
          <a:xfrm>
            <a:off x="655135" y="7094170"/>
            <a:ext cx="431668" cy="431668"/>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48" name="TextBox 48"/>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49" name="Freeform 49"/>
          <p:cNvSpPr/>
          <p:nvPr/>
        </p:nvSpPr>
        <p:spPr>
          <a:xfrm>
            <a:off x="761541" y="7177552"/>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50" name="TextBox 50"/>
          <p:cNvSpPr txBox="1"/>
          <p:nvPr/>
        </p:nvSpPr>
        <p:spPr>
          <a:xfrm>
            <a:off x="1227747" y="7225167"/>
            <a:ext cx="2776605" cy="410369"/>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a:t>
            </a:r>
            <a:r>
              <a:rPr lang="en-US" sz="1000" dirty="0" smtClean="0">
                <a:solidFill>
                  <a:srgbClr val="000000"/>
                </a:solidFill>
                <a:latin typeface="DM Sans"/>
                <a:ea typeface="DM Sans"/>
                <a:cs typeface="DM Sans"/>
                <a:sym typeface="DM Sans"/>
              </a:rPr>
              <a:t>086 2668564</a:t>
            </a:r>
            <a:endParaRPr lang="en-US" sz="1000" dirty="0">
              <a:solidFill>
                <a:srgbClr val="000000"/>
              </a:solidFill>
              <a:latin typeface="DM Sans"/>
              <a:ea typeface="DM Sans"/>
              <a:cs typeface="DM Sans"/>
              <a:sym typeface="DM Sans"/>
            </a:endParaRP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a:t>
            </a:r>
            <a:r>
              <a:rPr lang="en-US" sz="1000" dirty="0" smtClean="0">
                <a:solidFill>
                  <a:srgbClr val="000000"/>
                </a:solidFill>
                <a:latin typeface="DM Sans"/>
                <a:ea typeface="DM Sans"/>
                <a:cs typeface="DM Sans"/>
                <a:sym typeface="DM Sans"/>
              </a:rPr>
              <a:t>aiden@kealyconstruction.ie</a:t>
            </a:r>
            <a:endParaRPr lang="en-US" sz="1000" dirty="0">
              <a:solidFill>
                <a:srgbClr val="000000"/>
              </a:solidFill>
              <a:latin typeface="DM Sans"/>
              <a:ea typeface="DM Sans"/>
              <a:cs typeface="DM Sans"/>
              <a:sym typeface="DM Sans"/>
            </a:endParaRPr>
          </a:p>
        </p:txBody>
      </p:sp>
      <p:sp>
        <p:nvSpPr>
          <p:cNvPr id="51" name="TextBox 51"/>
          <p:cNvSpPr txBox="1"/>
          <p:nvPr/>
        </p:nvSpPr>
        <p:spPr>
          <a:xfrm>
            <a:off x="1263650" y="7012381"/>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Under 17 Football Coach </a:t>
            </a:r>
            <a:r>
              <a:rPr lang="en-US" sz="1100" b="1" dirty="0" smtClean="0">
                <a:solidFill>
                  <a:srgbClr val="013940"/>
                </a:solidFill>
                <a:latin typeface="DM Sans Bold"/>
                <a:ea typeface="DM Sans Bold"/>
                <a:cs typeface="DM Sans Bold"/>
                <a:sym typeface="DM Sans Bold"/>
              </a:rPr>
              <a:t>– Aiden Kealy</a:t>
            </a:r>
            <a:endParaRPr lang="en-US" sz="1100" b="1" dirty="0">
              <a:solidFill>
                <a:srgbClr val="013940"/>
              </a:solidFill>
              <a:latin typeface="DM Sans Bold"/>
              <a:ea typeface="DM Sans Bold"/>
              <a:cs typeface="DM Sans Bold"/>
              <a:sym typeface="DM Sans Bold"/>
            </a:endParaRPr>
          </a:p>
        </p:txBody>
      </p:sp>
      <p:grpSp>
        <p:nvGrpSpPr>
          <p:cNvPr id="52" name="Group 52"/>
          <p:cNvGrpSpPr/>
          <p:nvPr/>
        </p:nvGrpSpPr>
        <p:grpSpPr>
          <a:xfrm>
            <a:off x="655135" y="7999105"/>
            <a:ext cx="431668" cy="431668"/>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54" name="TextBox 54"/>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55" name="Freeform 55"/>
          <p:cNvSpPr/>
          <p:nvPr/>
        </p:nvSpPr>
        <p:spPr>
          <a:xfrm>
            <a:off x="761541" y="8082487"/>
            <a:ext cx="228506" cy="233169"/>
          </a:xfrm>
          <a:custGeom>
            <a:avLst/>
            <a:gdLst/>
            <a:ahLst/>
            <a:cxnLst/>
            <a:rect l="l" t="t" r="r" b="b"/>
            <a:pathLst>
              <a:path w="228506" h="233169">
                <a:moveTo>
                  <a:pt x="0" y="0"/>
                </a:moveTo>
                <a:lnTo>
                  <a:pt x="228505" y="0"/>
                </a:lnTo>
                <a:lnTo>
                  <a:pt x="228505" y="233169"/>
                </a:lnTo>
                <a:lnTo>
                  <a:pt x="0" y="2331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IE"/>
          </a:p>
        </p:txBody>
      </p:sp>
      <p:sp>
        <p:nvSpPr>
          <p:cNvPr id="56" name="TextBox 56"/>
          <p:cNvSpPr txBox="1"/>
          <p:nvPr/>
        </p:nvSpPr>
        <p:spPr>
          <a:xfrm>
            <a:off x="1227747" y="8130102"/>
            <a:ext cx="2776605" cy="410369"/>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Tel: </a:t>
            </a:r>
            <a:r>
              <a:rPr lang="en-US" sz="1000" dirty="0" smtClean="0">
                <a:solidFill>
                  <a:srgbClr val="000000"/>
                </a:solidFill>
                <a:latin typeface="DM Sans"/>
                <a:ea typeface="DM Sans"/>
                <a:cs typeface="DM Sans"/>
                <a:sym typeface="DM Sans"/>
              </a:rPr>
              <a:t>086 2668564</a:t>
            </a:r>
            <a:endParaRPr lang="en-US" sz="1000" dirty="0">
              <a:solidFill>
                <a:srgbClr val="000000"/>
              </a:solidFill>
              <a:latin typeface="DM Sans"/>
              <a:ea typeface="DM Sans"/>
              <a:cs typeface="DM Sans"/>
              <a:sym typeface="DM Sans"/>
            </a:endParaRPr>
          </a:p>
          <a:p>
            <a:pPr marL="215903" lvl="1" indent="-107951" algn="l">
              <a:lnSpc>
                <a:spcPts val="1600"/>
              </a:lnSpc>
              <a:buFont typeface="Arial"/>
              <a:buChar char="•"/>
            </a:pPr>
            <a:r>
              <a:rPr lang="en-US" sz="1000" dirty="0">
                <a:solidFill>
                  <a:srgbClr val="000000"/>
                </a:solidFill>
                <a:latin typeface="DM Sans"/>
                <a:ea typeface="DM Sans"/>
                <a:cs typeface="DM Sans"/>
                <a:sym typeface="DM Sans"/>
              </a:rPr>
              <a:t>Email: </a:t>
            </a:r>
            <a:r>
              <a:rPr lang="en-US" sz="1000" dirty="0" smtClean="0">
                <a:solidFill>
                  <a:srgbClr val="000000"/>
                </a:solidFill>
                <a:latin typeface="DM Sans"/>
                <a:ea typeface="DM Sans"/>
                <a:cs typeface="DM Sans"/>
                <a:sym typeface="DM Sans"/>
              </a:rPr>
              <a:t>aiden@kealyconstruction.ie</a:t>
            </a:r>
            <a:endParaRPr lang="en-US" sz="1000" dirty="0">
              <a:solidFill>
                <a:srgbClr val="000000"/>
              </a:solidFill>
              <a:latin typeface="DM Sans"/>
              <a:ea typeface="DM Sans"/>
              <a:cs typeface="DM Sans"/>
              <a:sym typeface="DM Sans"/>
            </a:endParaRPr>
          </a:p>
        </p:txBody>
      </p:sp>
      <p:sp>
        <p:nvSpPr>
          <p:cNvPr id="57" name="TextBox 57"/>
          <p:cNvSpPr txBox="1"/>
          <p:nvPr/>
        </p:nvSpPr>
        <p:spPr>
          <a:xfrm>
            <a:off x="1227747" y="7917316"/>
            <a:ext cx="5380854"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Under 19 Football Coach </a:t>
            </a:r>
            <a:r>
              <a:rPr lang="en-US" sz="1100" b="1" dirty="0" smtClean="0">
                <a:solidFill>
                  <a:srgbClr val="013940"/>
                </a:solidFill>
                <a:latin typeface="DM Sans Bold"/>
                <a:ea typeface="DM Sans Bold"/>
                <a:cs typeface="DM Sans Bold"/>
                <a:sym typeface="DM Sans Bold"/>
              </a:rPr>
              <a:t>–Aiden Kealy</a:t>
            </a:r>
            <a:endParaRPr lang="en-US" sz="1100" b="1" dirty="0">
              <a:solidFill>
                <a:srgbClr val="013940"/>
              </a:solidFill>
              <a:latin typeface="DM Sans Bold"/>
              <a:ea typeface="DM Sans Bold"/>
              <a:cs typeface="DM Sans Bold"/>
              <a:sym typeface="DM Sans Bold"/>
            </a:endParaRPr>
          </a:p>
        </p:txBody>
      </p:sp>
      <p:sp>
        <p:nvSpPr>
          <p:cNvPr id="58" name="Freeform 58"/>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8"/>
            <a:stretch>
              <a:fillRect/>
            </a:stretch>
          </a:blipFill>
        </p:spPr>
        <p:txBody>
          <a:bodyPr/>
          <a:lstStyle/>
          <a:p>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AutoShape 2"/>
          <p:cNvSpPr/>
          <p:nvPr/>
        </p:nvSpPr>
        <p:spPr>
          <a:xfrm>
            <a:off x="609251" y="3164595"/>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3" name="AutoShape 3"/>
          <p:cNvSpPr/>
          <p:nvPr/>
        </p:nvSpPr>
        <p:spPr>
          <a:xfrm>
            <a:off x="556896" y="9940763"/>
            <a:ext cx="6247104" cy="0"/>
          </a:xfrm>
          <a:prstGeom prst="line">
            <a:avLst/>
          </a:prstGeom>
          <a:ln w="9525" cap="flat">
            <a:solidFill>
              <a:srgbClr val="C2E4DE"/>
            </a:solidFill>
            <a:prstDash val="solid"/>
            <a:headEnd type="none" w="sm" len="sm"/>
            <a:tailEnd type="none" w="sm" len="sm"/>
          </a:ln>
        </p:spPr>
        <p:txBody>
          <a:bodyPr/>
          <a:lstStyle/>
          <a:p>
            <a:endParaRPr lang="en-IE"/>
          </a:p>
        </p:txBody>
      </p:sp>
      <p:grpSp>
        <p:nvGrpSpPr>
          <p:cNvPr id="4" name="Group 4"/>
          <p:cNvGrpSpPr/>
          <p:nvPr/>
        </p:nvGrpSpPr>
        <p:grpSpPr>
          <a:xfrm>
            <a:off x="655135" y="5799321"/>
            <a:ext cx="431668" cy="4316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grpSp>
        <p:nvGrpSpPr>
          <p:cNvPr id="7" name="Group 7"/>
          <p:cNvGrpSpPr/>
          <p:nvPr/>
        </p:nvGrpSpPr>
        <p:grpSpPr>
          <a:xfrm>
            <a:off x="655135" y="6624062"/>
            <a:ext cx="431668" cy="43166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grpSp>
        <p:nvGrpSpPr>
          <p:cNvPr id="10" name="Group 10"/>
          <p:cNvGrpSpPr/>
          <p:nvPr/>
        </p:nvGrpSpPr>
        <p:grpSpPr>
          <a:xfrm>
            <a:off x="655135" y="7468158"/>
            <a:ext cx="431668" cy="43166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13" name="AutoShape 13"/>
          <p:cNvSpPr/>
          <p:nvPr/>
        </p:nvSpPr>
        <p:spPr>
          <a:xfrm>
            <a:off x="655135" y="4948103"/>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14" name="TextBox 14"/>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Our Club</a:t>
            </a:r>
          </a:p>
        </p:txBody>
      </p:sp>
      <p:sp>
        <p:nvSpPr>
          <p:cNvPr id="15" name="Freeform 15"/>
          <p:cNvSpPr/>
          <p:nvPr/>
        </p:nvSpPr>
        <p:spPr>
          <a:xfrm>
            <a:off x="761934" y="5845398"/>
            <a:ext cx="218463" cy="328515"/>
          </a:xfrm>
          <a:custGeom>
            <a:avLst/>
            <a:gdLst/>
            <a:ahLst/>
            <a:cxnLst/>
            <a:rect l="l" t="t" r="r" b="b"/>
            <a:pathLst>
              <a:path w="218463" h="328515">
                <a:moveTo>
                  <a:pt x="0" y="0"/>
                </a:moveTo>
                <a:lnTo>
                  <a:pt x="218463" y="0"/>
                </a:lnTo>
                <a:lnTo>
                  <a:pt x="218463" y="328515"/>
                </a:lnTo>
                <a:lnTo>
                  <a:pt x="0" y="328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IE"/>
          </a:p>
        </p:txBody>
      </p:sp>
      <p:sp>
        <p:nvSpPr>
          <p:cNvPr id="16" name="TextBox 16"/>
          <p:cNvSpPr txBox="1"/>
          <p:nvPr/>
        </p:nvSpPr>
        <p:spPr>
          <a:xfrm>
            <a:off x="655135" y="1859128"/>
            <a:ext cx="6248417" cy="615553"/>
          </a:xfrm>
          <a:prstGeom prst="rect">
            <a:avLst/>
          </a:prstGeom>
        </p:spPr>
        <p:txBody>
          <a:bodyPr lIns="0" tIns="0" rIns="0" bIns="0" rtlCol="0" anchor="t">
            <a:spAutoFit/>
          </a:bodyPr>
          <a:lstStyle/>
          <a:p>
            <a:pPr algn="l">
              <a:lnSpc>
                <a:spcPts val="1600"/>
              </a:lnSpc>
            </a:pPr>
            <a:r>
              <a:rPr lang="en-US" sz="1000" dirty="0">
                <a:solidFill>
                  <a:srgbClr val="000000"/>
                </a:solidFill>
                <a:latin typeface="DM Sans"/>
                <a:ea typeface="DM Sans"/>
                <a:cs typeface="DM Sans"/>
                <a:sym typeface="DM Sans"/>
              </a:rPr>
              <a:t>Founded in </a:t>
            </a:r>
            <a:r>
              <a:rPr lang="en-US" sz="1000" dirty="0" smtClean="0">
                <a:solidFill>
                  <a:srgbClr val="000000"/>
                </a:solidFill>
                <a:latin typeface="DM Sans"/>
                <a:ea typeface="DM Sans"/>
                <a:cs typeface="DM Sans"/>
                <a:sym typeface="DM Sans"/>
              </a:rPr>
              <a:t>1886, We have a boys &amp; girls juvenile section catering for children from 5 years upwards in our nursery . GO Games cover U7 to U11 and youth football from U12 to U17.</a:t>
            </a:r>
          </a:p>
          <a:p>
            <a:pPr algn="l">
              <a:lnSpc>
                <a:spcPts val="1600"/>
              </a:lnSpc>
            </a:pPr>
            <a:r>
              <a:rPr lang="en-US" sz="1000" dirty="0" smtClean="0">
                <a:solidFill>
                  <a:srgbClr val="000000"/>
                </a:solidFill>
                <a:latin typeface="DM Sans"/>
                <a:ea typeface="DM Sans"/>
                <a:cs typeface="DM Sans"/>
                <a:sym typeface="DM Sans"/>
              </a:rPr>
              <a:t>Our club are current senior football champions in </a:t>
            </a:r>
            <a:r>
              <a:rPr lang="en-US" sz="1000" dirty="0" err="1" smtClean="0">
                <a:solidFill>
                  <a:srgbClr val="000000"/>
                </a:solidFill>
                <a:latin typeface="DM Sans"/>
                <a:ea typeface="DM Sans"/>
                <a:cs typeface="DM Sans"/>
                <a:sym typeface="DM Sans"/>
              </a:rPr>
              <a:t>Co.Meath</a:t>
            </a:r>
            <a:r>
              <a:rPr lang="en-US" sz="1000" dirty="0" smtClean="0">
                <a:solidFill>
                  <a:srgbClr val="000000"/>
                </a:solidFill>
                <a:latin typeface="DM Sans"/>
                <a:ea typeface="DM Sans"/>
                <a:cs typeface="DM Sans"/>
                <a:sym typeface="DM Sans"/>
              </a:rPr>
              <a:t>.</a:t>
            </a:r>
            <a:endParaRPr lang="en-US" sz="1000" dirty="0">
              <a:solidFill>
                <a:srgbClr val="000000"/>
              </a:solidFill>
              <a:latin typeface="DM Sans"/>
              <a:ea typeface="DM Sans"/>
              <a:cs typeface="DM Sans"/>
              <a:sym typeface="DM Sans"/>
            </a:endParaRPr>
          </a:p>
        </p:txBody>
      </p:sp>
      <p:sp>
        <p:nvSpPr>
          <p:cNvPr id="17" name="TextBox 17"/>
          <p:cNvSpPr txBox="1"/>
          <p:nvPr/>
        </p:nvSpPr>
        <p:spPr>
          <a:xfrm>
            <a:off x="655135" y="1482144"/>
            <a:ext cx="1684118" cy="183642"/>
          </a:xfrm>
          <a:prstGeom prst="rect">
            <a:avLst/>
          </a:prstGeom>
        </p:spPr>
        <p:txBody>
          <a:bodyPr lIns="0" tIns="0" rIns="0" bIns="0" rtlCol="0" anchor="t">
            <a:spAutoFit/>
          </a:bodyPr>
          <a:lstStyle/>
          <a:p>
            <a:pPr algn="l">
              <a:lnSpc>
                <a:spcPts val="1344"/>
              </a:lnSpc>
            </a:pPr>
            <a:r>
              <a:rPr lang="en-US" sz="1200" b="1" spc="-7">
                <a:solidFill>
                  <a:srgbClr val="000000"/>
                </a:solidFill>
                <a:latin typeface="Object Sans Bold"/>
                <a:ea typeface="Object Sans Bold"/>
                <a:cs typeface="Object Sans Bold"/>
                <a:sym typeface="Object Sans Bold"/>
              </a:rPr>
              <a:t>Brief History</a:t>
            </a:r>
          </a:p>
        </p:txBody>
      </p:sp>
      <p:sp>
        <p:nvSpPr>
          <p:cNvPr id="18" name="TextBox 18"/>
          <p:cNvSpPr txBox="1"/>
          <p:nvPr/>
        </p:nvSpPr>
        <p:spPr>
          <a:xfrm>
            <a:off x="1366242" y="5884988"/>
            <a:ext cx="5327155" cy="190501"/>
          </a:xfrm>
          <a:prstGeom prst="rect">
            <a:avLst/>
          </a:prstGeom>
        </p:spPr>
        <p:txBody>
          <a:bodyPr lIns="0" tIns="0" rIns="0" bIns="0" rtlCol="0" anchor="t">
            <a:spAutoFit/>
          </a:bodyPr>
          <a:lstStyle/>
          <a:p>
            <a:pPr marL="107952" lvl="1" algn="l">
              <a:lnSpc>
                <a:spcPts val="1600"/>
              </a:lnSpc>
            </a:pPr>
            <a:r>
              <a:rPr lang="en-US" sz="1000" dirty="0">
                <a:solidFill>
                  <a:srgbClr val="000000"/>
                </a:solidFill>
                <a:latin typeface="DM Sans"/>
                <a:ea typeface="DM Sans"/>
                <a:cs typeface="DM Sans"/>
                <a:sym typeface="DM Sans"/>
              </a:rPr>
              <a:t>Develop and implement strategies to increase participation amongst juvenile members.</a:t>
            </a:r>
          </a:p>
        </p:txBody>
      </p:sp>
      <p:sp>
        <p:nvSpPr>
          <p:cNvPr id="19" name="TextBox 19"/>
          <p:cNvSpPr txBox="1"/>
          <p:nvPr/>
        </p:nvSpPr>
        <p:spPr>
          <a:xfrm>
            <a:off x="1366242" y="5717533"/>
            <a:ext cx="6046708"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Participation</a:t>
            </a:r>
          </a:p>
        </p:txBody>
      </p:sp>
      <p:sp>
        <p:nvSpPr>
          <p:cNvPr id="20" name="TextBox 20"/>
          <p:cNvSpPr txBox="1"/>
          <p:nvPr/>
        </p:nvSpPr>
        <p:spPr>
          <a:xfrm>
            <a:off x="1366242" y="6728123"/>
            <a:ext cx="5144116" cy="190501"/>
          </a:xfrm>
          <a:prstGeom prst="rect">
            <a:avLst/>
          </a:prstGeom>
        </p:spPr>
        <p:txBody>
          <a:bodyPr lIns="0" tIns="0" rIns="0" bIns="0" rtlCol="0" anchor="t">
            <a:spAutoFit/>
          </a:bodyPr>
          <a:lstStyle/>
          <a:p>
            <a:pPr marL="215903" lvl="1" indent="-107951" algn="l">
              <a:lnSpc>
                <a:spcPts val="1600"/>
              </a:lnSpc>
              <a:buFont typeface="Arial"/>
              <a:buChar char="•"/>
            </a:pPr>
            <a:r>
              <a:rPr lang="en-US" sz="1000" dirty="0">
                <a:solidFill>
                  <a:srgbClr val="000000"/>
                </a:solidFill>
                <a:latin typeface="DM Sans"/>
                <a:ea typeface="DM Sans"/>
                <a:cs typeface="DM Sans"/>
                <a:sym typeface="DM Sans"/>
              </a:rPr>
              <a:t>Empower Coaches to deliver high-quality training and development </a:t>
            </a:r>
            <a:r>
              <a:rPr lang="en-US" sz="1000" dirty="0" err="1">
                <a:solidFill>
                  <a:srgbClr val="000000"/>
                </a:solidFill>
                <a:latin typeface="DM Sans"/>
                <a:ea typeface="DM Sans"/>
                <a:cs typeface="DM Sans"/>
                <a:sym typeface="DM Sans"/>
              </a:rPr>
              <a:t>programmes</a:t>
            </a:r>
            <a:r>
              <a:rPr lang="en-US" sz="1000" dirty="0">
                <a:solidFill>
                  <a:srgbClr val="000000"/>
                </a:solidFill>
                <a:latin typeface="DM Sans"/>
                <a:ea typeface="DM Sans"/>
                <a:cs typeface="DM Sans"/>
                <a:sym typeface="DM Sans"/>
              </a:rPr>
              <a:t>.</a:t>
            </a:r>
          </a:p>
        </p:txBody>
      </p:sp>
      <p:sp>
        <p:nvSpPr>
          <p:cNvPr id="21" name="TextBox 21"/>
          <p:cNvSpPr txBox="1"/>
          <p:nvPr/>
        </p:nvSpPr>
        <p:spPr>
          <a:xfrm>
            <a:off x="1366242" y="6519988"/>
            <a:ext cx="5701235"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Support</a:t>
            </a:r>
          </a:p>
        </p:txBody>
      </p:sp>
      <p:sp>
        <p:nvSpPr>
          <p:cNvPr id="22" name="TextBox 22"/>
          <p:cNvSpPr txBox="1"/>
          <p:nvPr/>
        </p:nvSpPr>
        <p:spPr>
          <a:xfrm>
            <a:off x="655135" y="5248141"/>
            <a:ext cx="3663442" cy="183642"/>
          </a:xfrm>
          <a:prstGeom prst="rect">
            <a:avLst/>
          </a:prstGeom>
        </p:spPr>
        <p:txBody>
          <a:bodyPr lIns="0" tIns="0" rIns="0" bIns="0" rtlCol="0" anchor="t">
            <a:spAutoFit/>
          </a:bodyPr>
          <a:lstStyle/>
          <a:p>
            <a:pPr algn="l">
              <a:lnSpc>
                <a:spcPts val="1344"/>
              </a:lnSpc>
            </a:pPr>
            <a:r>
              <a:rPr lang="en-US" sz="1200" b="1" spc="-7">
                <a:solidFill>
                  <a:srgbClr val="000000"/>
                </a:solidFill>
                <a:latin typeface="Object Sans Bold"/>
                <a:ea typeface="Object Sans Bold"/>
                <a:cs typeface="Object Sans Bold"/>
                <a:sym typeface="Object Sans Bold"/>
              </a:rPr>
              <a:t>Goals and Objectives</a:t>
            </a:r>
          </a:p>
        </p:txBody>
      </p:sp>
      <p:sp>
        <p:nvSpPr>
          <p:cNvPr id="23" name="TextBox 23"/>
          <p:cNvSpPr txBox="1"/>
          <p:nvPr/>
        </p:nvSpPr>
        <p:spPr>
          <a:xfrm>
            <a:off x="1366242" y="7559305"/>
            <a:ext cx="5327155" cy="190501"/>
          </a:xfrm>
          <a:prstGeom prst="rect">
            <a:avLst/>
          </a:prstGeom>
        </p:spPr>
        <p:txBody>
          <a:bodyPr lIns="0" tIns="0" rIns="0" bIns="0" rtlCol="0" anchor="t">
            <a:spAutoFit/>
          </a:bodyPr>
          <a:lstStyle/>
          <a:p>
            <a:pPr marL="107952" lvl="1" algn="l">
              <a:lnSpc>
                <a:spcPts val="1600"/>
              </a:lnSpc>
            </a:pPr>
            <a:r>
              <a:rPr lang="en-US" sz="1000" dirty="0">
                <a:solidFill>
                  <a:srgbClr val="000000"/>
                </a:solidFill>
                <a:latin typeface="DM Sans"/>
                <a:ea typeface="DM Sans"/>
                <a:cs typeface="DM Sans"/>
                <a:sym typeface="DM Sans"/>
              </a:rPr>
              <a:t>Ensure all activities align with GAA safeguarding policies.</a:t>
            </a:r>
          </a:p>
        </p:txBody>
      </p:sp>
      <p:sp>
        <p:nvSpPr>
          <p:cNvPr id="24" name="TextBox 24"/>
          <p:cNvSpPr txBox="1"/>
          <p:nvPr/>
        </p:nvSpPr>
        <p:spPr>
          <a:xfrm>
            <a:off x="1366242" y="7363123"/>
            <a:ext cx="3895862"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Safeguarding</a:t>
            </a:r>
          </a:p>
        </p:txBody>
      </p:sp>
      <p:sp>
        <p:nvSpPr>
          <p:cNvPr id="25" name="Freeform 25"/>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4">
              <a:alphaModFix amt="9999"/>
            </a:blip>
            <a:stretch>
              <a:fillRect l="-51" r="-51"/>
            </a:stretch>
          </a:blipFill>
        </p:spPr>
        <p:txBody>
          <a:bodyPr/>
          <a:lstStyle/>
          <a:p>
            <a:endParaRPr lang="en-IE"/>
          </a:p>
        </p:txBody>
      </p:sp>
      <p:sp>
        <p:nvSpPr>
          <p:cNvPr id="26" name="TextBox 26"/>
          <p:cNvSpPr txBox="1"/>
          <p:nvPr/>
        </p:nvSpPr>
        <p:spPr>
          <a:xfrm>
            <a:off x="655792" y="3841616"/>
            <a:ext cx="6248417" cy="607474"/>
          </a:xfrm>
          <a:prstGeom prst="rect">
            <a:avLst/>
          </a:prstGeom>
        </p:spPr>
        <p:txBody>
          <a:bodyPr lIns="0" tIns="0" rIns="0" bIns="0" rtlCol="0" anchor="t">
            <a:spAutoFit/>
          </a:bodyPr>
          <a:lstStyle/>
          <a:p>
            <a:pPr>
              <a:lnSpc>
                <a:spcPts val="1600"/>
              </a:lnSpc>
            </a:pPr>
            <a:r>
              <a:rPr lang="en-GB" sz="1200" dirty="0"/>
              <a:t>Our aim is to provide a fun, safe, and enjoyable sporting environment that encourages all members to reach their full potential, promote and foster individual and team excellence, and develop lifelong bonds through our strong community spirit. To be welcoming to all ages, abilities, and backgrounds.</a:t>
            </a:r>
            <a:endParaRPr lang="en-US" sz="1200" dirty="0">
              <a:solidFill>
                <a:srgbClr val="000000"/>
              </a:solidFill>
              <a:latin typeface="DM Sans"/>
              <a:ea typeface="DM Sans"/>
              <a:cs typeface="DM Sans"/>
              <a:sym typeface="DM Sans"/>
            </a:endParaRPr>
          </a:p>
        </p:txBody>
      </p:sp>
      <p:sp>
        <p:nvSpPr>
          <p:cNvPr id="27" name="TextBox 27"/>
          <p:cNvSpPr txBox="1"/>
          <p:nvPr/>
        </p:nvSpPr>
        <p:spPr>
          <a:xfrm>
            <a:off x="655792" y="3464632"/>
            <a:ext cx="2185611" cy="183642"/>
          </a:xfrm>
          <a:prstGeom prst="rect">
            <a:avLst/>
          </a:prstGeom>
        </p:spPr>
        <p:txBody>
          <a:bodyPr lIns="0" tIns="0" rIns="0" bIns="0" rtlCol="0" anchor="t">
            <a:spAutoFit/>
          </a:bodyPr>
          <a:lstStyle/>
          <a:p>
            <a:pPr algn="l">
              <a:lnSpc>
                <a:spcPts val="1344"/>
              </a:lnSpc>
            </a:pPr>
            <a:r>
              <a:rPr lang="en-US" sz="1200" b="1" spc="-7">
                <a:solidFill>
                  <a:srgbClr val="000000"/>
                </a:solidFill>
                <a:latin typeface="Object Sans Bold"/>
                <a:ea typeface="Object Sans Bold"/>
                <a:cs typeface="Object Sans Bold"/>
                <a:sym typeface="Object Sans Bold"/>
              </a:rPr>
              <a:t>Mission Statement &amp; Values</a:t>
            </a:r>
          </a:p>
        </p:txBody>
      </p:sp>
      <p:sp>
        <p:nvSpPr>
          <p:cNvPr id="28" name="Freeform 28"/>
          <p:cNvSpPr/>
          <p:nvPr/>
        </p:nvSpPr>
        <p:spPr>
          <a:xfrm>
            <a:off x="761934" y="6678166"/>
            <a:ext cx="218463" cy="328515"/>
          </a:xfrm>
          <a:custGeom>
            <a:avLst/>
            <a:gdLst/>
            <a:ahLst/>
            <a:cxnLst/>
            <a:rect l="l" t="t" r="r" b="b"/>
            <a:pathLst>
              <a:path w="218463" h="328515">
                <a:moveTo>
                  <a:pt x="0" y="0"/>
                </a:moveTo>
                <a:lnTo>
                  <a:pt x="218463" y="0"/>
                </a:lnTo>
                <a:lnTo>
                  <a:pt x="218463" y="328515"/>
                </a:lnTo>
                <a:lnTo>
                  <a:pt x="0" y="328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IE"/>
          </a:p>
        </p:txBody>
      </p:sp>
      <p:sp>
        <p:nvSpPr>
          <p:cNvPr id="29" name="Freeform 29"/>
          <p:cNvSpPr/>
          <p:nvPr/>
        </p:nvSpPr>
        <p:spPr>
          <a:xfrm>
            <a:off x="756000" y="7519735"/>
            <a:ext cx="218463" cy="328515"/>
          </a:xfrm>
          <a:custGeom>
            <a:avLst/>
            <a:gdLst/>
            <a:ahLst/>
            <a:cxnLst/>
            <a:rect l="l" t="t" r="r" b="b"/>
            <a:pathLst>
              <a:path w="218463" h="328515">
                <a:moveTo>
                  <a:pt x="0" y="0"/>
                </a:moveTo>
                <a:lnTo>
                  <a:pt x="218463" y="0"/>
                </a:lnTo>
                <a:lnTo>
                  <a:pt x="218463" y="328515"/>
                </a:lnTo>
                <a:lnTo>
                  <a:pt x="0" y="328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IE"/>
          </a:p>
        </p:txBody>
      </p:sp>
      <p:grpSp>
        <p:nvGrpSpPr>
          <p:cNvPr id="30" name="Group 30"/>
          <p:cNvGrpSpPr/>
          <p:nvPr/>
        </p:nvGrpSpPr>
        <p:grpSpPr>
          <a:xfrm>
            <a:off x="655792" y="8298378"/>
            <a:ext cx="431668" cy="431668"/>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32" name="TextBox 32"/>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grpSp>
        <p:nvGrpSpPr>
          <p:cNvPr id="33" name="Group 33"/>
          <p:cNvGrpSpPr/>
          <p:nvPr/>
        </p:nvGrpSpPr>
        <p:grpSpPr>
          <a:xfrm>
            <a:off x="655792" y="9142475"/>
            <a:ext cx="431668" cy="431668"/>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689"/>
            </a:solidFill>
          </p:spPr>
          <p:txBody>
            <a:bodyPr/>
            <a:lstStyle/>
            <a:p>
              <a:endParaRPr lang="en-IE"/>
            </a:p>
          </p:txBody>
        </p:sp>
        <p:sp>
          <p:nvSpPr>
            <p:cNvPr id="35" name="TextBox 35"/>
            <p:cNvSpPr txBox="1"/>
            <p:nvPr/>
          </p:nvSpPr>
          <p:spPr>
            <a:xfrm>
              <a:off x="76200" y="19050"/>
              <a:ext cx="660400" cy="717550"/>
            </a:xfrm>
            <a:prstGeom prst="rect">
              <a:avLst/>
            </a:prstGeom>
          </p:spPr>
          <p:txBody>
            <a:bodyPr lIns="50800" tIns="50800" rIns="50800" bIns="50800" rtlCol="0" anchor="ctr"/>
            <a:lstStyle/>
            <a:p>
              <a:pPr algn="ctr">
                <a:lnSpc>
                  <a:spcPts val="2212"/>
                </a:lnSpc>
              </a:pPr>
              <a:endParaRPr/>
            </a:p>
          </p:txBody>
        </p:sp>
      </p:grpSp>
      <p:sp>
        <p:nvSpPr>
          <p:cNvPr id="36" name="TextBox 36"/>
          <p:cNvSpPr txBox="1"/>
          <p:nvPr/>
        </p:nvSpPr>
        <p:spPr>
          <a:xfrm>
            <a:off x="1366899" y="8402439"/>
            <a:ext cx="5144116" cy="410369"/>
          </a:xfrm>
          <a:prstGeom prst="rect">
            <a:avLst/>
          </a:prstGeom>
        </p:spPr>
        <p:txBody>
          <a:bodyPr lIns="0" tIns="0" rIns="0" bIns="0" rtlCol="0" anchor="t">
            <a:spAutoFit/>
          </a:bodyPr>
          <a:lstStyle/>
          <a:p>
            <a:pPr marL="107952" lvl="1" algn="l">
              <a:lnSpc>
                <a:spcPts val="1600"/>
              </a:lnSpc>
            </a:pPr>
            <a:r>
              <a:rPr lang="en-US" sz="1000" dirty="0">
                <a:solidFill>
                  <a:srgbClr val="000000"/>
                </a:solidFill>
                <a:latin typeface="DM Sans"/>
                <a:ea typeface="DM Sans"/>
                <a:cs typeface="DM Sans"/>
                <a:sym typeface="DM Sans"/>
              </a:rPr>
              <a:t>Promote respect,  discipline and sportsmanship amongst players, mentors and parents.</a:t>
            </a:r>
          </a:p>
        </p:txBody>
      </p:sp>
      <p:sp>
        <p:nvSpPr>
          <p:cNvPr id="37" name="TextBox 37"/>
          <p:cNvSpPr txBox="1"/>
          <p:nvPr/>
        </p:nvSpPr>
        <p:spPr>
          <a:xfrm>
            <a:off x="1366899" y="8194304"/>
            <a:ext cx="5701235" cy="155748"/>
          </a:xfrm>
          <a:prstGeom prst="rect">
            <a:avLst/>
          </a:prstGeom>
        </p:spPr>
        <p:txBody>
          <a:bodyPr lIns="0" tIns="0" rIns="0" bIns="0" rtlCol="0" anchor="t">
            <a:spAutoFit/>
          </a:bodyPr>
          <a:lstStyle/>
          <a:p>
            <a:pPr algn="l">
              <a:lnSpc>
                <a:spcPts val="1232"/>
              </a:lnSpc>
            </a:pPr>
            <a:r>
              <a:rPr lang="en-US" sz="1100" b="1" dirty="0">
                <a:solidFill>
                  <a:srgbClr val="013940"/>
                </a:solidFill>
                <a:latin typeface="DM Sans Bold"/>
                <a:ea typeface="DM Sans Bold"/>
                <a:cs typeface="DM Sans Bold"/>
                <a:sym typeface="DM Sans Bold"/>
              </a:rPr>
              <a:t>Values</a:t>
            </a:r>
          </a:p>
        </p:txBody>
      </p:sp>
      <p:sp>
        <p:nvSpPr>
          <p:cNvPr id="38" name="TextBox 38"/>
          <p:cNvSpPr txBox="1"/>
          <p:nvPr/>
        </p:nvSpPr>
        <p:spPr>
          <a:xfrm>
            <a:off x="1366899" y="9233621"/>
            <a:ext cx="5327155" cy="190501"/>
          </a:xfrm>
          <a:prstGeom prst="rect">
            <a:avLst/>
          </a:prstGeom>
        </p:spPr>
        <p:txBody>
          <a:bodyPr lIns="0" tIns="0" rIns="0" bIns="0" rtlCol="0" anchor="t">
            <a:spAutoFit/>
          </a:bodyPr>
          <a:lstStyle/>
          <a:p>
            <a:pPr marL="107952" lvl="1" algn="l">
              <a:lnSpc>
                <a:spcPts val="1600"/>
              </a:lnSpc>
            </a:pPr>
            <a:r>
              <a:rPr lang="en-US" sz="1000" dirty="0">
                <a:solidFill>
                  <a:srgbClr val="000000"/>
                </a:solidFill>
                <a:latin typeface="DM Sans"/>
                <a:ea typeface="DM Sans"/>
                <a:cs typeface="DM Sans"/>
                <a:sym typeface="DM Sans"/>
              </a:rPr>
              <a:t>Foster a clear pathway for player and coach development within the club.</a:t>
            </a:r>
          </a:p>
        </p:txBody>
      </p:sp>
      <p:sp>
        <p:nvSpPr>
          <p:cNvPr id="39" name="TextBox 39"/>
          <p:cNvSpPr txBox="1"/>
          <p:nvPr/>
        </p:nvSpPr>
        <p:spPr>
          <a:xfrm>
            <a:off x="1366899" y="9037439"/>
            <a:ext cx="3895862" cy="155748"/>
          </a:xfrm>
          <a:prstGeom prst="rect">
            <a:avLst/>
          </a:prstGeom>
        </p:spPr>
        <p:txBody>
          <a:bodyPr lIns="0" tIns="0" rIns="0" bIns="0" rtlCol="0" anchor="t">
            <a:spAutoFit/>
          </a:bodyPr>
          <a:lstStyle/>
          <a:p>
            <a:pPr algn="l">
              <a:lnSpc>
                <a:spcPts val="1232"/>
              </a:lnSpc>
            </a:pPr>
            <a:r>
              <a:rPr lang="en-US" sz="1100" b="1" dirty="0" err="1">
                <a:solidFill>
                  <a:srgbClr val="013940"/>
                </a:solidFill>
                <a:latin typeface="DM Sans Bold"/>
                <a:ea typeface="DM Sans Bold"/>
                <a:cs typeface="DM Sans Bold"/>
                <a:sym typeface="DM Sans Bold"/>
              </a:rPr>
              <a:t>Pprogression</a:t>
            </a:r>
            <a:r>
              <a:rPr lang="en-US" sz="1100" b="1" dirty="0">
                <a:solidFill>
                  <a:srgbClr val="013940"/>
                </a:solidFill>
                <a:latin typeface="DM Sans Bold"/>
                <a:ea typeface="DM Sans Bold"/>
                <a:cs typeface="DM Sans Bold"/>
                <a:sym typeface="DM Sans Bold"/>
              </a:rPr>
              <a:t>	.</a:t>
            </a:r>
          </a:p>
        </p:txBody>
      </p:sp>
      <p:sp>
        <p:nvSpPr>
          <p:cNvPr id="40" name="Freeform 40"/>
          <p:cNvSpPr/>
          <p:nvPr/>
        </p:nvSpPr>
        <p:spPr>
          <a:xfrm>
            <a:off x="762591" y="8352482"/>
            <a:ext cx="218463" cy="328515"/>
          </a:xfrm>
          <a:custGeom>
            <a:avLst/>
            <a:gdLst/>
            <a:ahLst/>
            <a:cxnLst/>
            <a:rect l="l" t="t" r="r" b="b"/>
            <a:pathLst>
              <a:path w="218463" h="328515">
                <a:moveTo>
                  <a:pt x="0" y="0"/>
                </a:moveTo>
                <a:lnTo>
                  <a:pt x="218462" y="0"/>
                </a:lnTo>
                <a:lnTo>
                  <a:pt x="218462" y="328515"/>
                </a:lnTo>
                <a:lnTo>
                  <a:pt x="0" y="328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IE"/>
          </a:p>
        </p:txBody>
      </p:sp>
      <p:sp>
        <p:nvSpPr>
          <p:cNvPr id="41" name="Freeform 41"/>
          <p:cNvSpPr/>
          <p:nvPr/>
        </p:nvSpPr>
        <p:spPr>
          <a:xfrm>
            <a:off x="756657" y="9194051"/>
            <a:ext cx="218463" cy="328515"/>
          </a:xfrm>
          <a:custGeom>
            <a:avLst/>
            <a:gdLst/>
            <a:ahLst/>
            <a:cxnLst/>
            <a:rect l="l" t="t" r="r" b="b"/>
            <a:pathLst>
              <a:path w="218463" h="328515">
                <a:moveTo>
                  <a:pt x="0" y="0"/>
                </a:moveTo>
                <a:lnTo>
                  <a:pt x="218462" y="0"/>
                </a:lnTo>
                <a:lnTo>
                  <a:pt x="218462" y="328515"/>
                </a:lnTo>
                <a:lnTo>
                  <a:pt x="0" y="3285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IE"/>
          </a:p>
        </p:txBody>
      </p:sp>
      <p:sp>
        <p:nvSpPr>
          <p:cNvPr id="42" name="Freeform 42"/>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5"/>
            <a:stretch>
              <a:fillRect/>
            </a:stretch>
          </a:blipFill>
        </p:spPr>
        <p:txBody>
          <a:bodyPr/>
          <a:lstStyle/>
          <a:p>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Club Catchment Demographics</a:t>
            </a:r>
          </a:p>
        </p:txBody>
      </p:sp>
      <p:sp>
        <p:nvSpPr>
          <p:cNvPr id="3" name="Freeform 3"/>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sp>
        <p:nvSpPr>
          <p:cNvPr id="4" name="Freeform 4"/>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
        <p:nvSpPr>
          <p:cNvPr id="5" name="Freeform 5"/>
          <p:cNvSpPr/>
          <p:nvPr/>
        </p:nvSpPr>
        <p:spPr>
          <a:xfrm>
            <a:off x="0" y="2191479"/>
            <a:ext cx="7560000" cy="4243050"/>
          </a:xfrm>
          <a:custGeom>
            <a:avLst/>
            <a:gdLst/>
            <a:ahLst/>
            <a:cxnLst/>
            <a:rect l="l" t="t" r="r" b="b"/>
            <a:pathLst>
              <a:path w="7560000" h="4243050">
                <a:moveTo>
                  <a:pt x="0" y="0"/>
                </a:moveTo>
                <a:lnTo>
                  <a:pt x="7560000" y="0"/>
                </a:lnTo>
                <a:lnTo>
                  <a:pt x="7560000" y="4243050"/>
                </a:lnTo>
                <a:lnTo>
                  <a:pt x="0" y="4243050"/>
                </a:lnTo>
                <a:lnTo>
                  <a:pt x="0" y="0"/>
                </a:lnTo>
                <a:close/>
              </a:path>
            </a:pathLst>
          </a:custGeom>
          <a:blipFill>
            <a:blip r:embed="rId4"/>
            <a:stretch>
              <a:fillRect/>
            </a:stretch>
          </a:blipFill>
        </p:spPr>
        <p:txBody>
          <a:bodyPr/>
          <a:lstStyle/>
          <a:p>
            <a:endParaRPr lang="en-I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AutoShape 2"/>
          <p:cNvSpPr/>
          <p:nvPr/>
        </p:nvSpPr>
        <p:spPr>
          <a:xfrm>
            <a:off x="655135" y="3379290"/>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3" name="TextBox 3"/>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Performance/Development/Participation Model</a:t>
            </a:r>
          </a:p>
        </p:txBody>
      </p:sp>
      <p:sp>
        <p:nvSpPr>
          <p:cNvPr id="4" name="TextBox 4"/>
          <p:cNvSpPr txBox="1"/>
          <p:nvPr/>
        </p:nvSpPr>
        <p:spPr>
          <a:xfrm>
            <a:off x="655135" y="1859128"/>
            <a:ext cx="6248417" cy="1196974"/>
          </a:xfrm>
          <a:prstGeom prst="rect">
            <a:avLst/>
          </a:prstGeom>
        </p:spPr>
        <p:txBody>
          <a:bodyPr lIns="0" tIns="0" rIns="0" bIns="0" rtlCol="0" anchor="t">
            <a:spAutoFit/>
          </a:bodyPr>
          <a:lstStyle/>
          <a:p>
            <a:pPr marL="215903" lvl="1" indent="-107951" algn="l">
              <a:lnSpc>
                <a:spcPts val="1600"/>
              </a:lnSpc>
              <a:buFont typeface="Arial"/>
              <a:buChar char="•"/>
            </a:pPr>
            <a:r>
              <a:rPr lang="en-US" sz="1000">
                <a:solidFill>
                  <a:srgbClr val="000000"/>
                </a:solidFill>
                <a:latin typeface="DM Sans"/>
                <a:ea typeface="DM Sans"/>
                <a:cs typeface="DM Sans"/>
                <a:sym typeface="DM Sans"/>
              </a:rPr>
              <a:t>Preparing the team to perform to the highest level they are capable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All players including all county players are always available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Playing the best players available Playing players from the year below (minor only) if they are the best players Limited obligation to give game time (adult championship) </a:t>
            </a:r>
          </a:p>
          <a:p>
            <a:pPr marL="215903" lvl="1" indent="-107951" algn="l">
              <a:lnSpc>
                <a:spcPts val="1600"/>
              </a:lnSpc>
              <a:buFont typeface="Arial"/>
              <a:buChar char="•"/>
            </a:pPr>
            <a:r>
              <a:rPr lang="en-US" sz="1000">
                <a:solidFill>
                  <a:srgbClr val="000000"/>
                </a:solidFill>
                <a:latin typeface="DM Sans"/>
                <a:ea typeface="DM Sans"/>
                <a:cs typeface="DM Sans"/>
                <a:sym typeface="DM Sans"/>
              </a:rPr>
              <a:t>The final result is important</a:t>
            </a:r>
          </a:p>
          <a:p>
            <a:pPr algn="l">
              <a:lnSpc>
                <a:spcPts val="1600"/>
              </a:lnSpc>
            </a:pPr>
            <a:endParaRPr lang="en-US" sz="1000">
              <a:solidFill>
                <a:srgbClr val="000000"/>
              </a:solidFill>
              <a:latin typeface="DM Sans"/>
              <a:ea typeface="DM Sans"/>
              <a:cs typeface="DM Sans"/>
              <a:sym typeface="DM Sans"/>
            </a:endParaRPr>
          </a:p>
        </p:txBody>
      </p:sp>
      <p:sp>
        <p:nvSpPr>
          <p:cNvPr id="5" name="TextBox 5"/>
          <p:cNvSpPr txBox="1"/>
          <p:nvPr/>
        </p:nvSpPr>
        <p:spPr>
          <a:xfrm>
            <a:off x="655135" y="1482144"/>
            <a:ext cx="2831979" cy="183642"/>
          </a:xfrm>
          <a:prstGeom prst="rect">
            <a:avLst/>
          </a:prstGeom>
        </p:spPr>
        <p:txBody>
          <a:bodyPr lIns="0" tIns="0" rIns="0" bIns="0" rtlCol="0" anchor="t">
            <a:spAutoFit/>
          </a:bodyPr>
          <a:lstStyle/>
          <a:p>
            <a:pPr algn="l">
              <a:lnSpc>
                <a:spcPts val="1344"/>
              </a:lnSpc>
            </a:pPr>
            <a:r>
              <a:rPr lang="en-US" sz="1200" b="1" spc="-7">
                <a:solidFill>
                  <a:srgbClr val="000000"/>
                </a:solidFill>
                <a:latin typeface="Object Sans Bold"/>
                <a:ea typeface="Object Sans Bold"/>
                <a:cs typeface="Object Sans Bold"/>
                <a:sym typeface="Object Sans Bold"/>
              </a:rPr>
              <a:t>Performance Teams/Competition</a:t>
            </a:r>
          </a:p>
        </p:txBody>
      </p:sp>
      <p:sp>
        <p:nvSpPr>
          <p:cNvPr id="6" name="TextBox 6"/>
          <p:cNvSpPr txBox="1"/>
          <p:nvPr/>
        </p:nvSpPr>
        <p:spPr>
          <a:xfrm>
            <a:off x="655792" y="4426789"/>
            <a:ext cx="6248417" cy="1597024"/>
          </a:xfrm>
          <a:prstGeom prst="rect">
            <a:avLst/>
          </a:prstGeom>
        </p:spPr>
        <p:txBody>
          <a:bodyPr lIns="0" tIns="0" rIns="0" bIns="0" rtlCol="0" anchor="t">
            <a:spAutoFit/>
          </a:bodyPr>
          <a:lstStyle/>
          <a:p>
            <a:pPr marL="215903" lvl="1" indent="-107951" algn="l">
              <a:lnSpc>
                <a:spcPts val="1600"/>
              </a:lnSpc>
              <a:buFont typeface="Arial"/>
              <a:buChar char="•"/>
            </a:pPr>
            <a:r>
              <a:rPr lang="en-US" sz="1000">
                <a:solidFill>
                  <a:srgbClr val="000000"/>
                </a:solidFill>
                <a:latin typeface="DM Sans"/>
                <a:ea typeface="DM Sans"/>
                <a:cs typeface="DM Sans"/>
                <a:sym typeface="DM Sans"/>
              </a:rPr>
              <a:t>Exposing players to a higher standard than they have experienced before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Giving younger/new players sustained (planned) game time no matter how they play </a:t>
            </a:r>
          </a:p>
          <a:p>
            <a:pPr marL="215903" lvl="1" indent="-107951" algn="l">
              <a:lnSpc>
                <a:spcPts val="1600"/>
              </a:lnSpc>
              <a:buFont typeface="Arial"/>
              <a:buChar char="•"/>
            </a:pPr>
            <a:r>
              <a:rPr lang="en-US" sz="1000">
                <a:solidFill>
                  <a:srgbClr val="000000"/>
                </a:solidFill>
                <a:latin typeface="DM Sans"/>
                <a:ea typeface="DM Sans"/>
                <a:cs typeface="DM Sans"/>
                <a:sym typeface="DM Sans"/>
              </a:rPr>
              <a:t>Giving players returning from injury sustained game time Experimenting with positions and roles</a:t>
            </a:r>
          </a:p>
          <a:p>
            <a:pPr marL="215903" lvl="1" indent="-107951" algn="l">
              <a:lnSpc>
                <a:spcPts val="1600"/>
              </a:lnSpc>
              <a:buFont typeface="Arial"/>
              <a:buChar char="•"/>
            </a:pPr>
            <a:r>
              <a:rPr lang="en-US" sz="1000">
                <a:solidFill>
                  <a:srgbClr val="000000"/>
                </a:solidFill>
                <a:latin typeface="DM Sans"/>
                <a:ea typeface="DM Sans"/>
                <a:cs typeface="DM Sans"/>
                <a:sym typeface="DM Sans"/>
              </a:rPr>
              <a:t>Exposing players to unfamiliar even uncomfortable situations </a:t>
            </a:r>
          </a:p>
          <a:p>
            <a:pPr marL="215903" lvl="1" indent="-107951" algn="l">
              <a:lnSpc>
                <a:spcPts val="1600"/>
              </a:lnSpc>
              <a:buFont typeface="Arial"/>
              <a:buChar char="•"/>
            </a:pPr>
            <a:r>
              <a:rPr lang="en-US" sz="1000">
                <a:solidFill>
                  <a:srgbClr val="000000"/>
                </a:solidFill>
                <a:latin typeface="DM Sans"/>
                <a:ea typeface="DM Sans"/>
                <a:cs typeface="DM Sans"/>
                <a:sym typeface="DM Sans"/>
              </a:rPr>
              <a:t>Experimenting with tactics and game plans </a:t>
            </a:r>
          </a:p>
          <a:p>
            <a:pPr marL="215903" lvl="1" indent="-107951" algn="l">
              <a:lnSpc>
                <a:spcPts val="1600"/>
              </a:lnSpc>
              <a:buFont typeface="Arial"/>
              <a:buChar char="•"/>
            </a:pPr>
            <a:r>
              <a:rPr lang="en-US" sz="1000">
                <a:solidFill>
                  <a:srgbClr val="000000"/>
                </a:solidFill>
                <a:latin typeface="DM Sans"/>
                <a:ea typeface="DM Sans"/>
                <a:cs typeface="DM Sans"/>
                <a:sym typeface="DM Sans"/>
              </a:rPr>
              <a:t>Some obligation to give game time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The result is somewhat important, but less important than long-term development</a:t>
            </a:r>
          </a:p>
          <a:p>
            <a:pPr algn="l">
              <a:lnSpc>
                <a:spcPts val="1600"/>
              </a:lnSpc>
            </a:pPr>
            <a:endParaRPr lang="en-US" sz="1000">
              <a:solidFill>
                <a:srgbClr val="000000"/>
              </a:solidFill>
              <a:latin typeface="DM Sans"/>
              <a:ea typeface="DM Sans"/>
              <a:cs typeface="DM Sans"/>
              <a:sym typeface="DM Sans"/>
            </a:endParaRPr>
          </a:p>
        </p:txBody>
      </p:sp>
      <p:sp>
        <p:nvSpPr>
          <p:cNvPr id="7" name="Freeform 7"/>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sp>
        <p:nvSpPr>
          <p:cNvPr id="8" name="AutoShape 8"/>
          <p:cNvSpPr/>
          <p:nvPr/>
        </p:nvSpPr>
        <p:spPr>
          <a:xfrm>
            <a:off x="655792" y="6342900"/>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9" name="TextBox 9"/>
          <p:cNvSpPr txBox="1"/>
          <p:nvPr/>
        </p:nvSpPr>
        <p:spPr>
          <a:xfrm>
            <a:off x="655792" y="4049804"/>
            <a:ext cx="2831979" cy="183642"/>
          </a:xfrm>
          <a:prstGeom prst="rect">
            <a:avLst/>
          </a:prstGeom>
        </p:spPr>
        <p:txBody>
          <a:bodyPr lIns="0" tIns="0" rIns="0" bIns="0" rtlCol="0" anchor="t">
            <a:spAutoFit/>
          </a:bodyPr>
          <a:lstStyle/>
          <a:p>
            <a:pPr algn="l">
              <a:lnSpc>
                <a:spcPts val="1344"/>
              </a:lnSpc>
            </a:pPr>
            <a:r>
              <a:rPr lang="en-US" sz="1200" b="1" spc="-7">
                <a:solidFill>
                  <a:srgbClr val="000000"/>
                </a:solidFill>
                <a:latin typeface="Object Sans Bold"/>
                <a:ea typeface="Object Sans Bold"/>
                <a:cs typeface="Object Sans Bold"/>
                <a:sym typeface="Object Sans Bold"/>
              </a:rPr>
              <a:t>Development Teams/Competition</a:t>
            </a:r>
          </a:p>
        </p:txBody>
      </p:sp>
      <p:sp>
        <p:nvSpPr>
          <p:cNvPr id="10" name="TextBox 10"/>
          <p:cNvSpPr txBox="1"/>
          <p:nvPr/>
        </p:nvSpPr>
        <p:spPr>
          <a:xfrm>
            <a:off x="655792" y="7286399"/>
            <a:ext cx="6248417" cy="1597024"/>
          </a:xfrm>
          <a:prstGeom prst="rect">
            <a:avLst/>
          </a:prstGeom>
        </p:spPr>
        <p:txBody>
          <a:bodyPr lIns="0" tIns="0" rIns="0" bIns="0" rtlCol="0" anchor="t">
            <a:spAutoFit/>
          </a:bodyPr>
          <a:lstStyle/>
          <a:p>
            <a:pPr marL="215903" lvl="1" indent="-107951" algn="l">
              <a:lnSpc>
                <a:spcPts val="1600"/>
              </a:lnSpc>
              <a:buFont typeface="Arial"/>
              <a:buChar char="•"/>
            </a:pPr>
            <a:r>
              <a:rPr lang="en-US" sz="1000">
                <a:solidFill>
                  <a:srgbClr val="000000"/>
                </a:solidFill>
                <a:latin typeface="DM Sans"/>
                <a:ea typeface="DM Sans"/>
                <a:cs typeface="DM Sans"/>
                <a:sym typeface="DM Sans"/>
              </a:rPr>
              <a:t>Obligation to give everyone who commits game time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Playing everybody that trains without exception </a:t>
            </a:r>
          </a:p>
          <a:p>
            <a:pPr marL="215903" lvl="1" indent="-107951" algn="l">
              <a:lnSpc>
                <a:spcPts val="1600"/>
              </a:lnSpc>
              <a:buFont typeface="Arial"/>
              <a:buChar char="•"/>
            </a:pPr>
            <a:r>
              <a:rPr lang="en-US" sz="1000">
                <a:solidFill>
                  <a:srgbClr val="000000"/>
                </a:solidFill>
                <a:latin typeface="DM Sans"/>
                <a:ea typeface="DM Sans"/>
                <a:cs typeface="DM Sans"/>
                <a:sym typeface="DM Sans"/>
              </a:rPr>
              <a:t>Not playing players from the year below at the expense of full age players </a:t>
            </a:r>
          </a:p>
          <a:p>
            <a:pPr marL="215903" lvl="1" indent="-107951" algn="l">
              <a:lnSpc>
                <a:spcPts val="1600"/>
              </a:lnSpc>
              <a:buFont typeface="Arial"/>
              <a:buChar char="•"/>
            </a:pPr>
            <a:r>
              <a:rPr lang="en-US" sz="1000">
                <a:solidFill>
                  <a:srgbClr val="000000"/>
                </a:solidFill>
                <a:latin typeface="DM Sans"/>
                <a:ea typeface="DM Sans"/>
                <a:cs typeface="DM Sans"/>
                <a:sym typeface="DM Sans"/>
              </a:rPr>
              <a:t>Not playing players from the team a grade above at the expense of other players who have not got game time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Results are much less important than enjoyment and camaraderie </a:t>
            </a:r>
          </a:p>
          <a:p>
            <a:pPr marL="215903" lvl="1" indent="-107951" algn="l">
              <a:lnSpc>
                <a:spcPts val="1600"/>
              </a:lnSpc>
              <a:buFont typeface="Arial"/>
              <a:buChar char="•"/>
            </a:pPr>
            <a:r>
              <a:rPr lang="en-US" sz="1000">
                <a:solidFill>
                  <a:srgbClr val="000000"/>
                </a:solidFill>
                <a:latin typeface="DM Sans"/>
                <a:ea typeface="DM Sans"/>
                <a:cs typeface="DM Sans"/>
                <a:sym typeface="DM Sans"/>
              </a:rPr>
              <a:t>30 mins of game time, per game, is the minimum any player should expect in a retention environment</a:t>
            </a:r>
          </a:p>
          <a:p>
            <a:pPr algn="l">
              <a:lnSpc>
                <a:spcPts val="1600"/>
              </a:lnSpc>
            </a:pPr>
            <a:endParaRPr lang="en-US" sz="1000">
              <a:solidFill>
                <a:srgbClr val="000000"/>
              </a:solidFill>
              <a:latin typeface="DM Sans"/>
              <a:ea typeface="DM Sans"/>
              <a:cs typeface="DM Sans"/>
              <a:sym typeface="DM Sans"/>
            </a:endParaRPr>
          </a:p>
        </p:txBody>
      </p:sp>
      <p:sp>
        <p:nvSpPr>
          <p:cNvPr id="11" name="TextBox 11"/>
          <p:cNvSpPr txBox="1"/>
          <p:nvPr/>
        </p:nvSpPr>
        <p:spPr>
          <a:xfrm>
            <a:off x="655792" y="6909415"/>
            <a:ext cx="2831979" cy="183642"/>
          </a:xfrm>
          <a:prstGeom prst="rect">
            <a:avLst/>
          </a:prstGeom>
        </p:spPr>
        <p:txBody>
          <a:bodyPr lIns="0" tIns="0" rIns="0" bIns="0" rtlCol="0" anchor="t">
            <a:spAutoFit/>
          </a:bodyPr>
          <a:lstStyle/>
          <a:p>
            <a:pPr algn="l">
              <a:lnSpc>
                <a:spcPts val="1344"/>
              </a:lnSpc>
            </a:pPr>
            <a:r>
              <a:rPr lang="en-US" sz="1200" b="1" spc="-7">
                <a:solidFill>
                  <a:srgbClr val="000000"/>
                </a:solidFill>
                <a:latin typeface="Object Sans Bold"/>
                <a:ea typeface="Object Sans Bold"/>
                <a:cs typeface="Object Sans Bold"/>
                <a:sym typeface="Object Sans Bold"/>
              </a:rPr>
              <a:t>Participation Teams/Competition</a:t>
            </a:r>
          </a:p>
        </p:txBody>
      </p:sp>
      <p:sp>
        <p:nvSpPr>
          <p:cNvPr id="12" name="AutoShape 12"/>
          <p:cNvSpPr/>
          <p:nvPr/>
        </p:nvSpPr>
        <p:spPr>
          <a:xfrm>
            <a:off x="556896" y="9940763"/>
            <a:ext cx="6247104" cy="0"/>
          </a:xfrm>
          <a:prstGeom prst="line">
            <a:avLst/>
          </a:prstGeom>
          <a:ln w="9525" cap="flat">
            <a:solidFill>
              <a:srgbClr val="C2E4DE"/>
            </a:solidFill>
            <a:prstDash val="solid"/>
            <a:headEnd type="none" w="sm" len="sm"/>
            <a:tailEnd type="none" w="sm" len="sm"/>
          </a:ln>
        </p:spPr>
        <p:txBody>
          <a:bodyPr/>
          <a:lstStyle/>
          <a:p>
            <a:endParaRPr lang="en-IE"/>
          </a:p>
        </p:txBody>
      </p:sp>
      <p:sp>
        <p:nvSpPr>
          <p:cNvPr id="13" name="Freeform 13"/>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572770"/>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Under 7 - Under 11 Football - Policies </a:t>
            </a:r>
          </a:p>
          <a:p>
            <a:pPr algn="l">
              <a:lnSpc>
                <a:spcPts val="2240"/>
              </a:lnSpc>
            </a:pPr>
            <a:r>
              <a:rPr lang="en-US" sz="2000" b="1" spc="-68">
                <a:solidFill>
                  <a:srgbClr val="06A689"/>
                </a:solidFill>
                <a:latin typeface="Object Sans Bold"/>
                <a:ea typeface="Object Sans Bold"/>
                <a:cs typeface="Object Sans Bold"/>
                <a:sym typeface="Object Sans Bold"/>
              </a:rPr>
              <a:t>(Go Games)</a:t>
            </a:r>
          </a:p>
        </p:txBody>
      </p:sp>
      <p:sp>
        <p:nvSpPr>
          <p:cNvPr id="3" name="Freeform 3"/>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graphicFrame>
        <p:nvGraphicFramePr>
          <p:cNvPr id="4" name="Table 4"/>
          <p:cNvGraphicFramePr>
            <a:graphicFrameLocks noGrp="1"/>
          </p:cNvGraphicFramePr>
          <p:nvPr/>
        </p:nvGraphicFramePr>
        <p:xfrm>
          <a:off x="71375" y="1540006"/>
          <a:ext cx="7417251" cy="4229103"/>
        </p:xfrm>
        <a:graphic>
          <a:graphicData uri="http://schemas.openxmlformats.org/drawingml/2006/table">
            <a:tbl>
              <a:tblPr/>
              <a:tblGrid>
                <a:gridCol w="1276262">
                  <a:extLst>
                    <a:ext uri="{9D8B030D-6E8A-4147-A177-3AD203B41FA5}">
                      <a16:colId xmlns:a16="http://schemas.microsoft.com/office/drawing/2014/main" val="20000"/>
                    </a:ext>
                  </a:extLst>
                </a:gridCol>
                <a:gridCol w="2079308">
                  <a:extLst>
                    <a:ext uri="{9D8B030D-6E8A-4147-A177-3AD203B41FA5}">
                      <a16:colId xmlns:a16="http://schemas.microsoft.com/office/drawing/2014/main" val="20001"/>
                    </a:ext>
                  </a:extLst>
                </a:gridCol>
                <a:gridCol w="2791662">
                  <a:extLst>
                    <a:ext uri="{9D8B030D-6E8A-4147-A177-3AD203B41FA5}">
                      <a16:colId xmlns:a16="http://schemas.microsoft.com/office/drawing/2014/main" val="20002"/>
                    </a:ext>
                  </a:extLst>
                </a:gridCol>
                <a:gridCol w="1270019">
                  <a:extLst>
                    <a:ext uri="{9D8B030D-6E8A-4147-A177-3AD203B41FA5}">
                      <a16:colId xmlns:a16="http://schemas.microsoft.com/office/drawing/2014/main" val="20003"/>
                    </a:ext>
                  </a:extLst>
                </a:gridCol>
              </a:tblGrid>
              <a:tr h="334128">
                <a:tc>
                  <a:txBody>
                    <a:bodyPr/>
                    <a:lstStyle/>
                    <a:p>
                      <a:pPr algn="ctr">
                        <a:lnSpc>
                          <a:spcPts val="1399"/>
                        </a:lnSpc>
                        <a:defRPr/>
                      </a:pPr>
                      <a:r>
                        <a:rPr lang="en-US" sz="999" b="1">
                          <a:solidFill>
                            <a:srgbClr val="FFFFFF"/>
                          </a:solidFill>
                          <a:latin typeface="DM Sans Bold"/>
                          <a:ea typeface="DM Sans Bold"/>
                          <a:cs typeface="DM Sans Bold"/>
                          <a:sym typeface="DM Sans Bold"/>
                        </a:rPr>
                        <a:t>Under 7 - Under 11</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Purpose/Ethics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Development/Participation</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extLst>
                  <a:ext uri="{0D108BD9-81ED-4DB2-BD59-A6C34878D82A}">
                    <a16:rowId xmlns:a16="http://schemas.microsoft.com/office/drawing/2014/main" val="10000"/>
                  </a:ext>
                </a:extLst>
              </a:tr>
              <a:tr h="334128">
                <a:tc>
                  <a:txBody>
                    <a:bodyPr/>
                    <a:lstStyle/>
                    <a:p>
                      <a:pPr algn="ctr">
                        <a:lnSpc>
                          <a:spcPts val="1399"/>
                        </a:lnSpc>
                        <a:defRPr/>
                      </a:pPr>
                      <a:r>
                        <a:rPr lang="en-US" sz="999" b="1">
                          <a:solidFill>
                            <a:srgbClr val="000000"/>
                          </a:solidFill>
                          <a:latin typeface="DM Sans Bold"/>
                          <a:ea typeface="DM Sans Bold"/>
                          <a:cs typeface="DM Sans Bold"/>
                          <a:sym typeface="DM Sans Bold"/>
                        </a:rPr>
                        <a:t>Type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Description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Reason for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Who Enforces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extLst>
                  <a:ext uri="{0D108BD9-81ED-4DB2-BD59-A6C34878D82A}">
                    <a16:rowId xmlns:a16="http://schemas.microsoft.com/office/drawing/2014/main" val="10001"/>
                  </a:ext>
                </a:extLst>
              </a:tr>
              <a:tr h="677802">
                <a:tc>
                  <a:txBody>
                    <a:bodyPr/>
                    <a:lstStyle/>
                    <a:p>
                      <a:pPr algn="l">
                        <a:lnSpc>
                          <a:spcPts val="1399"/>
                        </a:lnSpc>
                        <a:defRPr/>
                      </a:pPr>
                      <a:endParaRPr lang="en-US" sz="1100"/>
                    </a:p>
                    <a:p>
                      <a:pPr algn="l">
                        <a:lnSpc>
                          <a:spcPts val="1399"/>
                        </a:lnSpc>
                      </a:pPr>
                      <a:r>
                        <a:rPr lang="en-US" sz="999" b="1">
                          <a:solidFill>
                            <a:srgbClr val="000000"/>
                          </a:solidFill>
                          <a:latin typeface="DM Sans Bold"/>
                          <a:ea typeface="DM Sans Bold"/>
                          <a:cs typeface="DM Sans Bold"/>
                          <a:sym typeface="DM Sans Bold"/>
                        </a:rPr>
                        <a:t>Coach</a:t>
                      </a:r>
                    </a:p>
                    <a:p>
                      <a:pPr algn="l">
                        <a:lnSpc>
                          <a:spcPts val="1399"/>
                        </a:lnSpc>
                      </a:pPr>
                      <a:endParaRPr lang="en-US" sz="999" b="1">
                        <a:solidFill>
                          <a:srgbClr val="000000"/>
                        </a:solidFill>
                        <a:latin typeface="DM Sans Bold"/>
                        <a:ea typeface="DM Sans Bold"/>
                        <a:cs typeface="DM Sans Bold"/>
                        <a:sym typeface="DM Sans Bold"/>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2"/>
                  </a:ext>
                </a:extLst>
              </a:tr>
              <a:tr h="849639">
                <a:tc>
                  <a:txBody>
                    <a:bodyPr/>
                    <a:lstStyle/>
                    <a:p>
                      <a:pPr algn="l">
                        <a:lnSpc>
                          <a:spcPts val="1399"/>
                        </a:lnSpc>
                        <a:defRPr/>
                      </a:pPr>
                      <a:endParaRPr lang="en-US" sz="1100"/>
                    </a:p>
                    <a:p>
                      <a:pPr algn="l">
                        <a:lnSpc>
                          <a:spcPts val="1399"/>
                        </a:lnSpc>
                      </a:pPr>
                      <a:r>
                        <a:rPr lang="en-US" sz="999" b="1">
                          <a:solidFill>
                            <a:srgbClr val="000000"/>
                          </a:solidFill>
                          <a:latin typeface="DM Sans Bold"/>
                          <a:ea typeface="DM Sans Bold"/>
                          <a:cs typeface="DM Sans Bold"/>
                          <a:sym typeface="DM Sans Bold"/>
                        </a:rPr>
                        <a:t>Games Development</a:t>
                      </a:r>
                    </a:p>
                    <a:p>
                      <a:pPr algn="l">
                        <a:lnSpc>
                          <a:spcPts val="1399"/>
                        </a:lnSpc>
                      </a:pPr>
                      <a:endParaRPr lang="en-US" sz="999" b="1">
                        <a:solidFill>
                          <a:srgbClr val="000000"/>
                        </a:solidFill>
                        <a:latin typeface="DM Sans Bold"/>
                        <a:ea typeface="DM Sans Bold"/>
                        <a:cs typeface="DM Sans Bold"/>
                        <a:sym typeface="DM Sans Bold"/>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3"/>
                  </a:ext>
                </a:extLst>
              </a:tr>
              <a:tr h="677802">
                <a:tc>
                  <a:txBody>
                    <a:bodyPr/>
                    <a:lstStyle/>
                    <a:p>
                      <a:pPr algn="l">
                        <a:lnSpc>
                          <a:spcPts val="1399"/>
                        </a:lnSpc>
                        <a:defRPr/>
                      </a:pPr>
                      <a:endParaRPr lang="en-US" sz="1100"/>
                    </a:p>
                    <a:p>
                      <a:pPr algn="l">
                        <a:lnSpc>
                          <a:spcPts val="1399"/>
                        </a:lnSpc>
                      </a:pPr>
                      <a:r>
                        <a:rPr lang="en-US" sz="999" b="1">
                          <a:solidFill>
                            <a:srgbClr val="000000"/>
                          </a:solidFill>
                          <a:latin typeface="DM Sans Bold"/>
                          <a:ea typeface="DM Sans Bold"/>
                          <a:cs typeface="DM Sans Bold"/>
                          <a:sym typeface="DM Sans Bold"/>
                        </a:rPr>
                        <a:t>Amalgamation</a:t>
                      </a:r>
                    </a:p>
                    <a:p>
                      <a:pPr algn="l">
                        <a:lnSpc>
                          <a:spcPts val="1399"/>
                        </a:lnSpc>
                      </a:pPr>
                      <a:endParaRPr lang="en-US" sz="999" b="1">
                        <a:solidFill>
                          <a:srgbClr val="000000"/>
                        </a:solidFill>
                        <a:latin typeface="DM Sans Bold"/>
                        <a:ea typeface="DM Sans Bold"/>
                        <a:cs typeface="DM Sans Bold"/>
                        <a:sym typeface="DM Sans Bold"/>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4"/>
                  </a:ext>
                </a:extLst>
              </a:tr>
              <a:tr h="677802">
                <a:tc>
                  <a:txBody>
                    <a:bodyPr/>
                    <a:lstStyle/>
                    <a:p>
                      <a:pPr algn="l">
                        <a:lnSpc>
                          <a:spcPts val="1399"/>
                        </a:lnSpc>
                        <a:defRPr/>
                      </a:pPr>
                      <a:endParaRPr lang="en-US" sz="1100"/>
                    </a:p>
                    <a:p>
                      <a:pPr algn="l">
                        <a:lnSpc>
                          <a:spcPts val="1399"/>
                        </a:lnSpc>
                      </a:pPr>
                      <a:r>
                        <a:rPr lang="en-US" sz="999" b="1">
                          <a:solidFill>
                            <a:srgbClr val="000000"/>
                          </a:solidFill>
                          <a:latin typeface="DM Sans Bold"/>
                          <a:ea typeface="DM Sans Bold"/>
                          <a:cs typeface="DM Sans Bold"/>
                          <a:sym typeface="DM Sans Bold"/>
                        </a:rPr>
                        <a:t>Streaming</a:t>
                      </a:r>
                    </a:p>
                    <a:p>
                      <a:pPr algn="l">
                        <a:lnSpc>
                          <a:spcPts val="1399"/>
                        </a:lnSpc>
                      </a:pPr>
                      <a:endParaRPr lang="en-US" sz="999" b="1">
                        <a:solidFill>
                          <a:srgbClr val="000000"/>
                        </a:solidFill>
                        <a:latin typeface="DM Sans Bold"/>
                        <a:ea typeface="DM Sans Bold"/>
                        <a:cs typeface="DM Sans Bold"/>
                        <a:sym typeface="DM Sans Bold"/>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5"/>
                  </a:ext>
                </a:extLst>
              </a:tr>
              <a:tr h="677802">
                <a:tc>
                  <a:txBody>
                    <a:bodyPr/>
                    <a:lstStyle/>
                    <a:p>
                      <a:pPr algn="l">
                        <a:lnSpc>
                          <a:spcPts val="1399"/>
                        </a:lnSpc>
                        <a:defRPr/>
                      </a:pPr>
                      <a:endParaRPr lang="en-US" sz="1100"/>
                    </a:p>
                    <a:p>
                      <a:pPr algn="l">
                        <a:lnSpc>
                          <a:spcPts val="1399"/>
                        </a:lnSpc>
                      </a:pPr>
                      <a:r>
                        <a:rPr lang="en-US" sz="999" b="1">
                          <a:solidFill>
                            <a:srgbClr val="000000"/>
                          </a:solidFill>
                          <a:latin typeface="DM Sans Bold"/>
                          <a:ea typeface="DM Sans Bold"/>
                          <a:cs typeface="DM Sans Bold"/>
                          <a:sym typeface="DM Sans Bold"/>
                        </a:rPr>
                        <a:t>Social Media</a:t>
                      </a:r>
                    </a:p>
                    <a:p>
                      <a:pPr algn="l">
                        <a:lnSpc>
                          <a:spcPts val="1399"/>
                        </a:lnSpc>
                      </a:pPr>
                      <a:endParaRPr lang="en-US" sz="999" b="1">
                        <a:solidFill>
                          <a:srgbClr val="000000"/>
                        </a:solidFill>
                        <a:latin typeface="DM Sans Bold"/>
                        <a:ea typeface="DM Sans Bold"/>
                        <a:cs typeface="DM Sans Bold"/>
                        <a:sym typeface="DM Sans Bold"/>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5"/>
          <p:cNvSpPr txBox="1"/>
          <p:nvPr/>
        </p:nvSpPr>
        <p:spPr>
          <a:xfrm rot="-784669">
            <a:off x="1308314" y="5338917"/>
            <a:ext cx="4848977" cy="860379"/>
          </a:xfrm>
          <a:prstGeom prst="rect">
            <a:avLst/>
          </a:prstGeom>
        </p:spPr>
        <p:txBody>
          <a:bodyPr lIns="0" tIns="0" rIns="0" bIns="0" rtlCol="0" anchor="t">
            <a:spAutoFit/>
          </a:bodyPr>
          <a:lstStyle/>
          <a:p>
            <a:pPr algn="ctr">
              <a:lnSpc>
                <a:spcPts val="2244"/>
              </a:lnSpc>
            </a:pPr>
            <a:r>
              <a:rPr lang="en-US" sz="2004" b="1" spc="-12">
                <a:solidFill>
                  <a:srgbClr val="06A689"/>
                </a:solidFill>
                <a:latin typeface="Object Sans Bold"/>
                <a:ea typeface="Object Sans Bold"/>
                <a:cs typeface="Object Sans Bold"/>
                <a:sym typeface="Object Sans Bold"/>
              </a:rPr>
              <a:t>Subject to regulations to be confirmed</a:t>
            </a:r>
          </a:p>
          <a:p>
            <a:pPr algn="ctr">
              <a:lnSpc>
                <a:spcPts val="2244"/>
              </a:lnSpc>
            </a:pPr>
            <a:r>
              <a:rPr lang="en-US" sz="2004" b="1" spc="-12">
                <a:solidFill>
                  <a:srgbClr val="06A689"/>
                </a:solidFill>
                <a:latin typeface="Object Sans Bold"/>
                <a:ea typeface="Object Sans Bold"/>
                <a:cs typeface="Object Sans Bold"/>
                <a:sym typeface="Object Sans Bold"/>
              </a:rPr>
              <a:t>by Meath GAA Coaching &amp; Games </a:t>
            </a:r>
          </a:p>
          <a:p>
            <a:pPr algn="ctr">
              <a:lnSpc>
                <a:spcPts val="2244"/>
              </a:lnSpc>
              <a:spcBef>
                <a:spcPct val="0"/>
              </a:spcBef>
            </a:pPr>
            <a:r>
              <a:rPr lang="en-US" sz="2004" b="1" spc="-12">
                <a:solidFill>
                  <a:srgbClr val="06A689"/>
                </a:solidFill>
                <a:latin typeface="Object Sans Bold"/>
                <a:ea typeface="Object Sans Bold"/>
                <a:cs typeface="Object Sans Bold"/>
                <a:sym typeface="Object Sans Bold"/>
              </a:rPr>
              <a:t>and Coiste Go Games in early 2025</a:t>
            </a:r>
          </a:p>
        </p:txBody>
      </p:sp>
      <p:sp>
        <p:nvSpPr>
          <p:cNvPr id="6" name="Freeform 6"/>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Under 13 Football - Policies</a:t>
            </a:r>
          </a:p>
        </p:txBody>
      </p:sp>
      <p:sp>
        <p:nvSpPr>
          <p:cNvPr id="3" name="Freeform 3"/>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graphicFrame>
        <p:nvGraphicFramePr>
          <p:cNvPr id="4" name="Table 4"/>
          <p:cNvGraphicFramePr>
            <a:graphicFrameLocks noGrp="1"/>
          </p:cNvGraphicFramePr>
          <p:nvPr>
            <p:extLst>
              <p:ext uri="{D42A27DB-BD31-4B8C-83A1-F6EECF244321}">
                <p14:modId xmlns:p14="http://schemas.microsoft.com/office/powerpoint/2010/main" val="249368693"/>
              </p:ext>
            </p:extLst>
          </p:nvPr>
        </p:nvGraphicFramePr>
        <p:xfrm>
          <a:off x="71375" y="1540006"/>
          <a:ext cx="7417251" cy="12017613"/>
        </p:xfrm>
        <a:graphic>
          <a:graphicData uri="http://schemas.openxmlformats.org/drawingml/2006/table">
            <a:tbl>
              <a:tblPr/>
              <a:tblGrid>
                <a:gridCol w="1276262">
                  <a:extLst>
                    <a:ext uri="{9D8B030D-6E8A-4147-A177-3AD203B41FA5}">
                      <a16:colId xmlns:a16="http://schemas.microsoft.com/office/drawing/2014/main" val="20000"/>
                    </a:ext>
                  </a:extLst>
                </a:gridCol>
                <a:gridCol w="2079308">
                  <a:extLst>
                    <a:ext uri="{9D8B030D-6E8A-4147-A177-3AD203B41FA5}">
                      <a16:colId xmlns:a16="http://schemas.microsoft.com/office/drawing/2014/main" val="20001"/>
                    </a:ext>
                  </a:extLst>
                </a:gridCol>
                <a:gridCol w="2791662">
                  <a:extLst>
                    <a:ext uri="{9D8B030D-6E8A-4147-A177-3AD203B41FA5}">
                      <a16:colId xmlns:a16="http://schemas.microsoft.com/office/drawing/2014/main" val="20002"/>
                    </a:ext>
                  </a:extLst>
                </a:gridCol>
                <a:gridCol w="1270019">
                  <a:extLst>
                    <a:ext uri="{9D8B030D-6E8A-4147-A177-3AD203B41FA5}">
                      <a16:colId xmlns:a16="http://schemas.microsoft.com/office/drawing/2014/main" val="20003"/>
                    </a:ext>
                  </a:extLst>
                </a:gridCol>
              </a:tblGrid>
              <a:tr h="333642">
                <a:tc>
                  <a:txBody>
                    <a:bodyPr/>
                    <a:lstStyle/>
                    <a:p>
                      <a:pPr algn="ctr">
                        <a:lnSpc>
                          <a:spcPts val="1399"/>
                        </a:lnSpc>
                        <a:defRPr/>
                      </a:pPr>
                      <a:r>
                        <a:rPr lang="en-US" sz="999" b="1" dirty="0">
                          <a:solidFill>
                            <a:srgbClr val="FFFFFF"/>
                          </a:solidFill>
                          <a:latin typeface="DM Sans Bold"/>
                          <a:ea typeface="DM Sans Bold"/>
                          <a:cs typeface="DM Sans Bold"/>
                          <a:sym typeface="DM Sans Bold"/>
                        </a:rPr>
                        <a:t>Under </a:t>
                      </a:r>
                      <a:r>
                        <a:rPr lang="en-US" sz="999" b="1" dirty="0" smtClean="0">
                          <a:solidFill>
                            <a:srgbClr val="FFFFFF"/>
                          </a:solidFill>
                          <a:latin typeface="DM Sans Bold"/>
                          <a:ea typeface="DM Sans Bold"/>
                          <a:cs typeface="DM Sans Bold"/>
                          <a:sym typeface="DM Sans Bold"/>
                        </a:rPr>
                        <a:t>13</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Purpose/Ethics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Development/Participation</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extLst>
                  <a:ext uri="{0D108BD9-81ED-4DB2-BD59-A6C34878D82A}">
                    <a16:rowId xmlns:a16="http://schemas.microsoft.com/office/drawing/2014/main" val="10000"/>
                  </a:ext>
                </a:extLst>
              </a:tr>
              <a:tr h="333642">
                <a:tc>
                  <a:txBody>
                    <a:bodyPr/>
                    <a:lstStyle/>
                    <a:p>
                      <a:pPr algn="ctr">
                        <a:lnSpc>
                          <a:spcPts val="1399"/>
                        </a:lnSpc>
                        <a:defRPr/>
                      </a:pPr>
                      <a:r>
                        <a:rPr lang="en-US" sz="999" b="1">
                          <a:solidFill>
                            <a:srgbClr val="000000"/>
                          </a:solidFill>
                          <a:latin typeface="DM Sans Bold"/>
                          <a:ea typeface="DM Sans Bold"/>
                          <a:cs typeface="DM Sans Bold"/>
                          <a:sym typeface="DM Sans Bold"/>
                        </a:rPr>
                        <a:t>Type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Description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Reason for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Who Enforces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extLst>
                  <a:ext uri="{0D108BD9-81ED-4DB2-BD59-A6C34878D82A}">
                    <a16:rowId xmlns:a16="http://schemas.microsoft.com/office/drawing/2014/main" val="10001"/>
                  </a:ext>
                </a:extLst>
              </a:tr>
              <a:tr h="772143">
                <a:tc>
                  <a:txBody>
                    <a:bodyPr/>
                    <a:lstStyle/>
                    <a:p>
                      <a:pPr algn="l">
                        <a:lnSpc>
                          <a:spcPts val="1751"/>
                        </a:lnSpc>
                        <a:defRPr/>
                      </a:pPr>
                      <a:r>
                        <a:rPr lang="en-US" sz="1251" b="1">
                          <a:solidFill>
                            <a:srgbClr val="125D20"/>
                          </a:solidFill>
                          <a:latin typeface="Montserrat Bold"/>
                          <a:ea typeface="Montserrat Bold"/>
                          <a:cs typeface="Montserrat Bold"/>
                          <a:sym typeface="Montserrat Bold"/>
                        </a:rPr>
                        <a:t>Coach policy</a:t>
                      </a:r>
                      <a:endParaRPr lang="en-US" sz="1100"/>
                    </a:p>
                    <a:p>
                      <a:pPr algn="l">
                        <a:lnSpc>
                          <a:spcPts val="1751"/>
                        </a:lnSpc>
                      </a:pPr>
                      <a:r>
                        <a:rPr lang="en-US" sz="12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Parents encouraged to manage/coach – outside help encouraged</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Unlikely to be coaches available outside parental group</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CPM/Executive</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2"/>
                  </a:ext>
                </a:extLst>
              </a:tr>
              <a:tr h="1048589">
                <a:tc>
                  <a:txBody>
                    <a:bodyPr/>
                    <a:lstStyle/>
                    <a:p>
                      <a:pPr algn="l">
                        <a:lnSpc>
                          <a:spcPts val="1751"/>
                        </a:lnSpc>
                        <a:defRPr/>
                      </a:pPr>
                      <a:r>
                        <a:rPr lang="en-US" sz="1251" b="1">
                          <a:solidFill>
                            <a:srgbClr val="125D20"/>
                          </a:solidFill>
                          <a:latin typeface="Montserrat Bold"/>
                          <a:ea typeface="Montserrat Bold"/>
                          <a:cs typeface="Montserrat Bold"/>
                          <a:sym typeface="Montserrat Bold"/>
                        </a:rPr>
                        <a:t>Game Development Policies</a:t>
                      </a:r>
                      <a:endParaRPr lang="en-US" sz="1100"/>
                    </a:p>
                    <a:p>
                      <a:pPr algn="l">
                        <a:lnSpc>
                          <a:spcPts val="1751"/>
                        </a:lnSpc>
                      </a:pPr>
                      <a:r>
                        <a:rPr lang="en-US" sz="12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Everyone who commits gets game time (Minimum of 30 minutes per game)</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Retain all players/prevent exclusion/retain late developers</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Coach/CPM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3"/>
                  </a:ext>
                </a:extLst>
              </a:tr>
              <a:tr h="777861">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Playing 12- and 13-year-olds only, (unless short numbers on a given match day)</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Retain all players/prevent exclusion/retain late developers</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Coach/CPM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4"/>
                  </a:ext>
                </a:extLst>
              </a:tr>
              <a:tr h="714947">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Experiment with player’s positions and roles</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Improve development opportunities and game awareness for all</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Coach/CPM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5"/>
                  </a:ext>
                </a:extLst>
              </a:tr>
              <a:tr h="924665">
                <a:tc>
                  <a:txBody>
                    <a:bodyPr/>
                    <a:lstStyle/>
                    <a:p>
                      <a:pPr algn="l">
                        <a:lnSpc>
                          <a:spcPts val="1751"/>
                        </a:lnSpc>
                        <a:defRPr/>
                      </a:pPr>
                      <a:r>
                        <a:rPr lang="en-US" sz="1100" b="1" dirty="0">
                          <a:solidFill>
                            <a:srgbClr val="125D20"/>
                          </a:solidFill>
                          <a:latin typeface="Montserrat Bold"/>
                          <a:ea typeface="Montserrat Bold"/>
                          <a:cs typeface="Montserrat Bold"/>
                          <a:sym typeface="Montserrat Bold"/>
                        </a:rPr>
                        <a:t>Amalgamation Policies</a:t>
                      </a:r>
                      <a:endParaRPr lang="en-US" sz="1100" dirty="0"/>
                    </a:p>
                    <a:p>
                      <a:pPr algn="l">
                        <a:lnSpc>
                          <a:spcPts val="1751"/>
                        </a:lnSpc>
                      </a:pPr>
                      <a:r>
                        <a:rPr lang="en-US" sz="1251" b="1" dirty="0">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dirty="0" smtClean="0">
                          <a:solidFill>
                            <a:srgbClr val="000000"/>
                          </a:solidFill>
                          <a:latin typeface="Montserrat"/>
                          <a:ea typeface="Montserrat"/>
                          <a:cs typeface="Montserrat"/>
                          <a:sym typeface="Montserrat"/>
                        </a:rPr>
                        <a:t>N/A</a:t>
                      </a:r>
                      <a:endParaRPr lang="en-US" sz="900" dirty="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6"/>
                  </a:ext>
                </a:extLst>
              </a:tr>
              <a:tr h="772143">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dirty="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7"/>
                  </a:ext>
                </a:extLst>
              </a:tr>
              <a:tr h="1078500">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endParaRPr lang="en-US" sz="1000" dirty="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dirty="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endParaRPr lang="en-US" sz="900" dirty="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8"/>
                  </a:ext>
                </a:extLst>
              </a:tr>
              <a:tr h="924665">
                <a:tc>
                  <a:txBody>
                    <a:bodyPr/>
                    <a:lstStyle/>
                    <a:p>
                      <a:pPr algn="l">
                        <a:lnSpc>
                          <a:spcPts val="1751"/>
                        </a:lnSpc>
                        <a:defRPr/>
                      </a:pPr>
                      <a:r>
                        <a:rPr lang="en-US" sz="1251" b="1">
                          <a:solidFill>
                            <a:srgbClr val="125D20"/>
                          </a:solidFill>
                          <a:latin typeface="Montserrat Bold"/>
                          <a:ea typeface="Montserrat Bold"/>
                          <a:cs typeface="Montserrat Bold"/>
                          <a:sym typeface="Montserrat Bold"/>
                        </a:rPr>
                        <a:t>Streaming Policies</a:t>
                      </a:r>
                      <a:endParaRPr lang="en-US" sz="1100"/>
                    </a:p>
                    <a:p>
                      <a:pPr algn="l">
                        <a:lnSpc>
                          <a:spcPts val="1751"/>
                        </a:lnSpc>
                      </a:pPr>
                      <a:r>
                        <a:rPr lang="en-US" sz="12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dirty="0">
                          <a:solidFill>
                            <a:srgbClr val="000000"/>
                          </a:solidFill>
                          <a:latin typeface="Montserrat"/>
                          <a:ea typeface="Montserrat"/>
                          <a:cs typeface="Montserrat"/>
                          <a:sym typeface="Montserrat"/>
                        </a:rPr>
                        <a:t>Not fully streamed – Strong players play at both first and second team level but one team may be stronger </a:t>
                      </a:r>
                      <a:endParaRPr lang="en-US" sz="1100" dirty="0"/>
                    </a:p>
                    <a:p>
                      <a:pPr algn="l">
                        <a:lnSpc>
                          <a:spcPts val="1260"/>
                        </a:lnSpc>
                      </a:pPr>
                      <a:r>
                        <a:rPr lang="en-US" sz="900"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To support the development opportunities for late developers and avoid path dependency (players stay in first or second stream)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Club Executive/CPM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9"/>
                  </a:ext>
                </a:extLst>
              </a:tr>
              <a:tr h="772143">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Full age plays first team/Year two plays second team (For clubs with numbers)</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To support the development opportunities for late developers and avoid path dependency (players stay in first or second stream)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0"/>
                  </a:ext>
                </a:extLst>
              </a:tr>
              <a:tr h="924665">
                <a:tc>
                  <a:txBody>
                    <a:bodyPr/>
                    <a:lstStyle/>
                    <a:p>
                      <a:pPr algn="l">
                        <a:lnSpc>
                          <a:spcPts val="1751"/>
                        </a:lnSpc>
                        <a:defRPr/>
                      </a:pPr>
                      <a:r>
                        <a:rPr lang="en-US" sz="1251" b="1">
                          <a:solidFill>
                            <a:srgbClr val="125D20"/>
                          </a:solidFill>
                          <a:latin typeface="Montserrat Bold"/>
                          <a:ea typeface="Montserrat Bold"/>
                          <a:cs typeface="Montserrat Bold"/>
                          <a:sym typeface="Montserrat Bold"/>
                        </a:rPr>
                        <a:t>Social Media Policy</a:t>
                      </a:r>
                      <a:endParaRPr lang="en-US" sz="1100"/>
                    </a:p>
                    <a:p>
                      <a:pPr algn="l">
                        <a:lnSpc>
                          <a:spcPts val="1751"/>
                        </a:lnSpc>
                      </a:pPr>
                      <a:r>
                        <a:rPr lang="en-US" sz="12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No results posted/Pictures &amp; information only</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Avoid Humiliating younger players/Reduce likelihood of manager rolling back policies designed for long-term development after bad result publicised</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dirty="0">
                          <a:solidFill>
                            <a:srgbClr val="000000"/>
                          </a:solidFill>
                          <a:latin typeface="Montserrat"/>
                          <a:ea typeface="Montserrat"/>
                          <a:cs typeface="Montserrat"/>
                          <a:sym typeface="Montserrat"/>
                        </a:rPr>
                        <a:t>Club PRO/County PRO</a:t>
                      </a:r>
                      <a:endParaRPr lang="en-US" sz="1100" dirty="0"/>
                    </a:p>
                    <a:p>
                      <a:pPr algn="l">
                        <a:lnSpc>
                          <a:spcPts val="1260"/>
                        </a:lnSpc>
                      </a:pPr>
                      <a:r>
                        <a:rPr lang="en-US" sz="900"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1"/>
                  </a:ext>
                </a:extLst>
              </a:tr>
              <a:tr h="50522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2"/>
                  </a:ext>
                </a:extLst>
              </a:tr>
              <a:tr h="50522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3"/>
                  </a:ext>
                </a:extLst>
              </a:tr>
              <a:tr h="50522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4"/>
                  </a:ext>
                </a:extLst>
              </a:tr>
              <a:tr h="50522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5"/>
                  </a:ext>
                </a:extLst>
              </a:tr>
              <a:tr h="50522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Freeform 5"/>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Under 15 Football - Policies</a:t>
            </a:r>
          </a:p>
        </p:txBody>
      </p:sp>
      <p:sp>
        <p:nvSpPr>
          <p:cNvPr id="3" name="Freeform 3"/>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graphicFrame>
        <p:nvGraphicFramePr>
          <p:cNvPr id="4" name="Table 4"/>
          <p:cNvGraphicFramePr>
            <a:graphicFrameLocks noGrp="1"/>
          </p:cNvGraphicFramePr>
          <p:nvPr>
            <p:extLst>
              <p:ext uri="{D42A27DB-BD31-4B8C-83A1-F6EECF244321}">
                <p14:modId xmlns:p14="http://schemas.microsoft.com/office/powerpoint/2010/main" val="302720812"/>
              </p:ext>
            </p:extLst>
          </p:nvPr>
        </p:nvGraphicFramePr>
        <p:xfrm>
          <a:off x="71375" y="1540006"/>
          <a:ext cx="7417226" cy="11589185"/>
        </p:xfrm>
        <a:graphic>
          <a:graphicData uri="http://schemas.openxmlformats.org/drawingml/2006/table">
            <a:tbl>
              <a:tblPr/>
              <a:tblGrid>
                <a:gridCol w="1276258">
                  <a:extLst>
                    <a:ext uri="{9D8B030D-6E8A-4147-A177-3AD203B41FA5}">
                      <a16:colId xmlns:a16="http://schemas.microsoft.com/office/drawing/2014/main" val="20000"/>
                    </a:ext>
                  </a:extLst>
                </a:gridCol>
                <a:gridCol w="2079301">
                  <a:extLst>
                    <a:ext uri="{9D8B030D-6E8A-4147-A177-3AD203B41FA5}">
                      <a16:colId xmlns:a16="http://schemas.microsoft.com/office/drawing/2014/main" val="20001"/>
                    </a:ext>
                  </a:extLst>
                </a:gridCol>
                <a:gridCol w="2791652">
                  <a:extLst>
                    <a:ext uri="{9D8B030D-6E8A-4147-A177-3AD203B41FA5}">
                      <a16:colId xmlns:a16="http://schemas.microsoft.com/office/drawing/2014/main" val="20002"/>
                    </a:ext>
                  </a:extLst>
                </a:gridCol>
                <a:gridCol w="1270015">
                  <a:extLst>
                    <a:ext uri="{9D8B030D-6E8A-4147-A177-3AD203B41FA5}">
                      <a16:colId xmlns:a16="http://schemas.microsoft.com/office/drawing/2014/main" val="20003"/>
                    </a:ext>
                  </a:extLst>
                </a:gridCol>
              </a:tblGrid>
              <a:tr h="333667">
                <a:tc>
                  <a:txBody>
                    <a:bodyPr/>
                    <a:lstStyle/>
                    <a:p>
                      <a:pPr algn="ctr">
                        <a:lnSpc>
                          <a:spcPts val="1399"/>
                        </a:lnSpc>
                        <a:defRPr/>
                      </a:pPr>
                      <a:r>
                        <a:rPr lang="en-US" sz="999" b="1">
                          <a:solidFill>
                            <a:srgbClr val="FFFFFF"/>
                          </a:solidFill>
                          <a:latin typeface="DM Sans Bold"/>
                          <a:ea typeface="DM Sans Bold"/>
                          <a:cs typeface="DM Sans Bold"/>
                          <a:sym typeface="DM Sans Bold"/>
                        </a:rPr>
                        <a:t>Under 15</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Purpose/Ethics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dirty="0">
                          <a:solidFill>
                            <a:srgbClr val="FFFFFF"/>
                          </a:solidFill>
                          <a:latin typeface="DM Sans Bold"/>
                          <a:ea typeface="DM Sans Bold"/>
                          <a:cs typeface="DM Sans Bold"/>
                          <a:sym typeface="DM Sans Bold"/>
                        </a:rPr>
                        <a:t>Development/Participation</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extLst>
                  <a:ext uri="{0D108BD9-81ED-4DB2-BD59-A6C34878D82A}">
                    <a16:rowId xmlns:a16="http://schemas.microsoft.com/office/drawing/2014/main" val="10000"/>
                  </a:ext>
                </a:extLst>
              </a:tr>
              <a:tr h="333667">
                <a:tc>
                  <a:txBody>
                    <a:bodyPr/>
                    <a:lstStyle/>
                    <a:p>
                      <a:pPr algn="ctr">
                        <a:lnSpc>
                          <a:spcPts val="1399"/>
                        </a:lnSpc>
                        <a:defRPr/>
                      </a:pPr>
                      <a:r>
                        <a:rPr lang="en-US" sz="999" b="1">
                          <a:solidFill>
                            <a:srgbClr val="000000"/>
                          </a:solidFill>
                          <a:latin typeface="DM Sans Bold"/>
                          <a:ea typeface="DM Sans Bold"/>
                          <a:cs typeface="DM Sans Bold"/>
                          <a:sym typeface="DM Sans Bold"/>
                        </a:rPr>
                        <a:t>Type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Description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dirty="0">
                          <a:solidFill>
                            <a:srgbClr val="000000"/>
                          </a:solidFill>
                          <a:latin typeface="DM Sans Bold"/>
                          <a:ea typeface="DM Sans Bold"/>
                          <a:cs typeface="DM Sans Bold"/>
                          <a:sym typeface="DM Sans Bold"/>
                        </a:rPr>
                        <a:t>Reason for Policy</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Who Enforces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extLst>
                  <a:ext uri="{0D108BD9-81ED-4DB2-BD59-A6C34878D82A}">
                    <a16:rowId xmlns:a16="http://schemas.microsoft.com/office/drawing/2014/main" val="10001"/>
                  </a:ext>
                </a:extLst>
              </a:tr>
              <a:tr h="772200">
                <a:tc>
                  <a:txBody>
                    <a:bodyPr/>
                    <a:lstStyle/>
                    <a:p>
                      <a:pPr algn="l">
                        <a:lnSpc>
                          <a:spcPts val="1331"/>
                        </a:lnSpc>
                        <a:defRPr/>
                      </a:pPr>
                      <a:r>
                        <a:rPr lang="en-US" sz="951" b="1">
                          <a:solidFill>
                            <a:srgbClr val="125D20"/>
                          </a:solidFill>
                          <a:latin typeface="Montserrat Bold"/>
                          <a:ea typeface="Montserrat Bold"/>
                          <a:cs typeface="Montserrat Bold"/>
                          <a:sym typeface="Montserrat Bold"/>
                        </a:rPr>
                        <a:t>Coach policy</a:t>
                      </a:r>
                      <a:endParaRPr lang="en-US" sz="1100"/>
                    </a:p>
                    <a:p>
                      <a:pPr algn="l">
                        <a:lnSpc>
                          <a:spcPts val="1331"/>
                        </a:lnSpc>
                      </a:pPr>
                      <a:r>
                        <a:rPr lang="en-US" sz="9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dirty="0">
                          <a:solidFill>
                            <a:srgbClr val="000000"/>
                          </a:solidFill>
                          <a:latin typeface="Montserrat"/>
                          <a:ea typeface="Montserrat"/>
                          <a:cs typeface="Montserrat"/>
                          <a:sym typeface="Montserrat"/>
                        </a:rPr>
                        <a:t>Parents encouraged to manage/coach – Getting club player/outside help involved preferred</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dirty="0">
                          <a:solidFill>
                            <a:srgbClr val="000000"/>
                          </a:solidFill>
                          <a:latin typeface="Montserrat"/>
                          <a:ea typeface="Montserrat"/>
                          <a:cs typeface="Montserrat"/>
                          <a:sym typeface="Montserrat"/>
                        </a:rPr>
                        <a:t>Unlikely to be coaches available outside parental group</a:t>
                      </a:r>
                      <a:endParaRPr lang="en-US" sz="1100" dirty="0"/>
                    </a:p>
                    <a:p>
                      <a:pPr algn="l">
                        <a:lnSpc>
                          <a:spcPts val="1260"/>
                        </a:lnSpc>
                      </a:pPr>
                      <a:r>
                        <a:rPr lang="en-US" sz="900"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93"/>
                        </a:lnSpc>
                        <a:defRPr/>
                      </a:pPr>
                      <a:r>
                        <a:rPr lang="en-US" sz="1066">
                          <a:solidFill>
                            <a:srgbClr val="000000"/>
                          </a:solidFill>
                          <a:latin typeface="Montserrat"/>
                          <a:ea typeface="Montserrat"/>
                          <a:cs typeface="Montserrat"/>
                          <a:sym typeface="Montserrat"/>
                        </a:rPr>
                        <a:t>CPM/Executive</a:t>
                      </a:r>
                      <a:endParaRPr lang="en-US" sz="1100"/>
                    </a:p>
                    <a:p>
                      <a:pPr algn="l">
                        <a:lnSpc>
                          <a:spcPts val="1493"/>
                        </a:lnSpc>
                      </a:pPr>
                      <a:r>
                        <a:rPr lang="en-US" sz="1066">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2"/>
                  </a:ext>
                </a:extLst>
              </a:tr>
              <a:tr h="810334">
                <a:tc>
                  <a:txBody>
                    <a:bodyPr/>
                    <a:lstStyle/>
                    <a:p>
                      <a:pPr algn="l">
                        <a:lnSpc>
                          <a:spcPts val="1331"/>
                        </a:lnSpc>
                        <a:defRPr/>
                      </a:pPr>
                      <a:r>
                        <a:rPr lang="en-US" sz="951" b="1">
                          <a:solidFill>
                            <a:srgbClr val="125D20"/>
                          </a:solidFill>
                          <a:latin typeface="Montserrat Bold"/>
                          <a:ea typeface="Montserrat Bold"/>
                          <a:cs typeface="Montserrat Bold"/>
                          <a:sym typeface="Montserrat Bold"/>
                        </a:rPr>
                        <a:t>Game Development Policies</a:t>
                      </a:r>
                      <a:endParaRPr lang="en-US" sz="1100"/>
                    </a:p>
                    <a:p>
                      <a:pPr algn="l">
                        <a:lnSpc>
                          <a:spcPts val="1331"/>
                        </a:lnSpc>
                      </a:pPr>
                      <a:r>
                        <a:rPr lang="en-US" sz="9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900" b="0" dirty="0">
                          <a:solidFill>
                            <a:srgbClr val="000000"/>
                          </a:solidFill>
                          <a:latin typeface="Montserrat" panose="020B0604020202020204" charset="0"/>
                          <a:ea typeface="Montserrat"/>
                          <a:cs typeface="Montserrat"/>
                          <a:sym typeface="Montserrat"/>
                        </a:rPr>
                        <a:t>Obligation to give game time </a:t>
                      </a:r>
                      <a:r>
                        <a:rPr lang="en-GB" sz="900" b="0" dirty="0" smtClean="0">
                          <a:solidFill>
                            <a:srgbClr val="000000"/>
                          </a:solidFill>
                          <a:latin typeface="Montserrat" panose="020B0604020202020204" charset="0"/>
                          <a:ea typeface="Montserrat"/>
                          <a:cs typeface="Montserrat"/>
                          <a:sym typeface="Montserrat"/>
                        </a:rPr>
                        <a:t>as per the </a:t>
                      </a:r>
                      <a:r>
                        <a:rPr lang="en-IE" sz="900" b="0" dirty="0" smtClean="0">
                          <a:latin typeface="Montserrat" panose="020B0604020202020204" charset="0"/>
                        </a:rPr>
                        <a:t>Performance/ Development/ Participation</a:t>
                      </a:r>
                      <a:r>
                        <a:rPr lang="en-IE" sz="900" b="0" baseline="0" dirty="0" smtClean="0">
                          <a:latin typeface="Montserrat" panose="020B0604020202020204" charset="0"/>
                        </a:rPr>
                        <a:t> </a:t>
                      </a:r>
                      <a:r>
                        <a:rPr lang="en-IE" sz="900" b="0" dirty="0" smtClean="0">
                          <a:latin typeface="Montserrat" panose="020B0604020202020204" charset="0"/>
                        </a:rPr>
                        <a:t>Distribution Strategy</a:t>
                      </a:r>
                    </a:p>
                    <a:p>
                      <a:pPr algn="l">
                        <a:lnSpc>
                          <a:spcPts val="1259"/>
                        </a:lnSpc>
                      </a:pPr>
                      <a:endParaRPr lang="en-US" sz="899" dirty="0">
                        <a:solidFill>
                          <a:srgbClr val="000000"/>
                        </a:solidFill>
                        <a:latin typeface="Montserrat"/>
                        <a:ea typeface="Montserrat"/>
                        <a:cs typeface="Montserrat"/>
                        <a:sym typeface="Montserrat"/>
                      </a:endParaRP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899" dirty="0">
                          <a:solidFill>
                            <a:srgbClr val="000000"/>
                          </a:solidFill>
                          <a:latin typeface="Montserrat"/>
                          <a:ea typeface="Montserrat"/>
                          <a:cs typeface="Montserrat"/>
                          <a:sym typeface="Montserrat"/>
                        </a:rPr>
                        <a:t>Retain all players/prevent exclusion/retain late developers</a:t>
                      </a:r>
                      <a:endParaRPr lang="en-US" sz="1100" dirty="0"/>
                    </a:p>
                    <a:p>
                      <a:pPr algn="l">
                        <a:lnSpc>
                          <a:spcPts val="1259"/>
                        </a:lnSpc>
                      </a:pPr>
                      <a:r>
                        <a:rPr lang="en-US" sz="899"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199">
                          <a:solidFill>
                            <a:srgbClr val="000000"/>
                          </a:solidFill>
                          <a:latin typeface="Montserrat"/>
                          <a:ea typeface="Montserrat"/>
                          <a:cs typeface="Montserrat"/>
                          <a:sym typeface="Montserrat"/>
                        </a:rPr>
                        <a:t>Coach/CPM</a:t>
                      </a:r>
                      <a:endParaRPr lang="en-US" sz="1100"/>
                    </a:p>
                    <a:p>
                      <a:pPr algn="l">
                        <a:lnSpc>
                          <a:spcPts val="1679"/>
                        </a:lnSpc>
                      </a:pPr>
                      <a:r>
                        <a:rPr lang="en-US" sz="1199">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3"/>
                  </a:ext>
                </a:extLst>
              </a:tr>
              <a:tr h="715000">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899">
                          <a:solidFill>
                            <a:srgbClr val="000000"/>
                          </a:solidFill>
                          <a:latin typeface="Montserrat"/>
                          <a:ea typeface="Montserrat"/>
                          <a:cs typeface="Montserrat"/>
                          <a:sym typeface="Montserrat"/>
                        </a:rPr>
                        <a:t>Full age players play rather than U13s</a:t>
                      </a:r>
                      <a:endParaRPr lang="en-US" sz="1100"/>
                    </a:p>
                    <a:p>
                      <a:pPr algn="l">
                        <a:lnSpc>
                          <a:spcPts val="1259"/>
                        </a:lnSpc>
                      </a:pPr>
                      <a:r>
                        <a:rPr lang="en-US" sz="899">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899" dirty="0">
                          <a:solidFill>
                            <a:srgbClr val="000000"/>
                          </a:solidFill>
                          <a:latin typeface="Montserrat"/>
                          <a:ea typeface="Montserrat"/>
                          <a:cs typeface="Montserrat"/>
                          <a:sym typeface="Montserrat"/>
                        </a:rPr>
                        <a:t>Retain all players/prevent exclusion/retain late developers</a:t>
                      </a:r>
                      <a:endParaRPr lang="en-US" sz="1100" dirty="0"/>
                    </a:p>
                    <a:p>
                      <a:pPr algn="l">
                        <a:lnSpc>
                          <a:spcPts val="1259"/>
                        </a:lnSpc>
                      </a:pPr>
                      <a:r>
                        <a:rPr lang="en-US" sz="899"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199">
                          <a:solidFill>
                            <a:srgbClr val="000000"/>
                          </a:solidFill>
                          <a:latin typeface="Montserrat"/>
                          <a:ea typeface="Montserrat"/>
                          <a:cs typeface="Montserrat"/>
                          <a:sym typeface="Montserrat"/>
                        </a:rPr>
                        <a:t>Coach/CPM</a:t>
                      </a:r>
                      <a:endParaRPr lang="en-US" sz="1100"/>
                    </a:p>
                    <a:p>
                      <a:pPr algn="l">
                        <a:lnSpc>
                          <a:spcPts val="1679"/>
                        </a:lnSpc>
                      </a:pPr>
                      <a:r>
                        <a:rPr lang="en-US" sz="1199">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4"/>
                  </a:ext>
                </a:extLst>
              </a:tr>
              <a:tr h="715000">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p>
                      <a:pPr algn="l">
                        <a:lnSpc>
                          <a:spcPts val="1679"/>
                        </a:lnSpc>
                      </a:pPr>
                      <a:r>
                        <a:rPr lang="en-US" sz="1199"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p>
                      <a:pPr algn="l">
                        <a:lnSpc>
                          <a:spcPts val="1679"/>
                        </a:lnSpc>
                      </a:pPr>
                      <a:r>
                        <a:rPr lang="en-US" sz="1199"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5"/>
                  </a:ext>
                </a:extLst>
              </a:tr>
              <a:tr h="648267">
                <a:tc>
                  <a:txBody>
                    <a:bodyPr/>
                    <a:lstStyle/>
                    <a:p>
                      <a:pPr algn="l">
                        <a:lnSpc>
                          <a:spcPts val="1331"/>
                        </a:lnSpc>
                        <a:defRPr/>
                      </a:pPr>
                      <a:r>
                        <a:rPr lang="en-US" sz="951" b="1">
                          <a:solidFill>
                            <a:srgbClr val="125D20"/>
                          </a:solidFill>
                          <a:latin typeface="Montserrat Bold"/>
                          <a:ea typeface="Montserrat Bold"/>
                          <a:cs typeface="Montserrat Bold"/>
                          <a:sym typeface="Montserrat Bold"/>
                        </a:rPr>
                        <a:t>Amalgamation Policies</a:t>
                      </a:r>
                      <a:endParaRPr lang="en-US" sz="1100"/>
                    </a:p>
                    <a:p>
                      <a:pPr algn="l">
                        <a:lnSpc>
                          <a:spcPts val="1331"/>
                        </a:lnSpc>
                      </a:pPr>
                      <a:r>
                        <a:rPr lang="en-US" sz="9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6"/>
                  </a:ext>
                </a:extLst>
              </a:tr>
              <a:tr h="715000">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7"/>
                  </a:ext>
                </a:extLst>
              </a:tr>
              <a:tr h="732537">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8"/>
                  </a:ext>
                </a:extLst>
              </a:tr>
              <a:tr h="772200">
                <a:tc>
                  <a:txBody>
                    <a:bodyPr/>
                    <a:lstStyle/>
                    <a:p>
                      <a:pPr algn="l">
                        <a:lnSpc>
                          <a:spcPts val="1331"/>
                        </a:lnSpc>
                        <a:defRPr/>
                      </a:pPr>
                      <a:r>
                        <a:rPr lang="en-US" sz="951" b="1">
                          <a:solidFill>
                            <a:srgbClr val="125D20"/>
                          </a:solidFill>
                          <a:latin typeface="Montserrat Bold"/>
                          <a:ea typeface="Montserrat Bold"/>
                          <a:cs typeface="Montserrat Bold"/>
                          <a:sym typeface="Montserrat Bold"/>
                        </a:rPr>
                        <a:t>Streaming Policy</a:t>
                      </a:r>
                      <a:endParaRPr lang="en-US" sz="1100"/>
                    </a:p>
                    <a:p>
                      <a:pPr algn="l">
                        <a:lnSpc>
                          <a:spcPts val="1331"/>
                        </a:lnSpc>
                      </a:pPr>
                      <a:r>
                        <a:rPr lang="en-US" sz="9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899" dirty="0">
                          <a:solidFill>
                            <a:srgbClr val="000000"/>
                          </a:solidFill>
                          <a:latin typeface="Montserrat"/>
                          <a:ea typeface="Montserrat"/>
                          <a:cs typeface="Montserrat"/>
                          <a:sym typeface="Montserrat"/>
                        </a:rPr>
                        <a:t>First and Second team </a:t>
                      </a:r>
                      <a:r>
                        <a:rPr lang="en-US" sz="899" dirty="0" smtClean="0">
                          <a:solidFill>
                            <a:srgbClr val="000000"/>
                          </a:solidFill>
                          <a:latin typeface="Montserrat"/>
                          <a:ea typeface="Montserrat"/>
                          <a:cs typeface="Montserrat"/>
                          <a:sym typeface="Montserrat"/>
                        </a:rPr>
                        <a:t>streamed</a:t>
                      </a:r>
                      <a:r>
                        <a:rPr lang="en-US" sz="899" baseline="0" dirty="0" smtClean="0">
                          <a:solidFill>
                            <a:srgbClr val="000000"/>
                          </a:solidFill>
                          <a:latin typeface="Montserrat"/>
                          <a:ea typeface="Montserrat"/>
                          <a:cs typeface="Montserrat"/>
                          <a:sym typeface="Montserrat"/>
                        </a:rPr>
                        <a:t> taking into consideration </a:t>
                      </a:r>
                      <a:r>
                        <a:rPr lang="en-US" sz="899" dirty="0" smtClean="0">
                          <a:solidFill>
                            <a:srgbClr val="000000"/>
                          </a:solidFill>
                          <a:latin typeface="Montserrat"/>
                          <a:ea typeface="Montserrat"/>
                          <a:cs typeface="Montserrat"/>
                          <a:sym typeface="Montserrat"/>
                        </a:rPr>
                        <a:t> physical and athletic ability to compete</a:t>
                      </a:r>
                      <a:r>
                        <a:rPr lang="en-US" sz="899" baseline="0" dirty="0" smtClean="0">
                          <a:solidFill>
                            <a:srgbClr val="000000"/>
                          </a:solidFill>
                          <a:latin typeface="Montserrat"/>
                          <a:ea typeface="Montserrat"/>
                          <a:cs typeface="Montserrat"/>
                          <a:sym typeface="Montserrat"/>
                        </a:rPr>
                        <a:t> at the level . There should be </a:t>
                      </a:r>
                      <a:r>
                        <a:rPr lang="en-US" sz="899" dirty="0" smtClean="0">
                          <a:solidFill>
                            <a:srgbClr val="000000"/>
                          </a:solidFill>
                          <a:latin typeface="Montserrat"/>
                          <a:ea typeface="Montserrat"/>
                          <a:cs typeface="Montserrat"/>
                          <a:sym typeface="Montserrat"/>
                        </a:rPr>
                        <a:t>plenty </a:t>
                      </a:r>
                      <a:r>
                        <a:rPr lang="en-US" sz="899" dirty="0">
                          <a:solidFill>
                            <a:srgbClr val="000000"/>
                          </a:solidFill>
                          <a:latin typeface="Montserrat"/>
                          <a:ea typeface="Montserrat"/>
                          <a:cs typeface="Montserrat"/>
                          <a:sym typeface="Montserrat"/>
                        </a:rPr>
                        <a:t>of movement between </a:t>
                      </a:r>
                      <a:r>
                        <a:rPr lang="en-US" sz="899" dirty="0" smtClean="0">
                          <a:solidFill>
                            <a:srgbClr val="000000"/>
                          </a:solidFill>
                          <a:latin typeface="Montserrat"/>
                          <a:ea typeface="Montserrat"/>
                          <a:cs typeface="Montserrat"/>
                          <a:sym typeface="Montserrat"/>
                        </a:rPr>
                        <a:t>eligible </a:t>
                      </a:r>
                      <a:r>
                        <a:rPr lang="en-US" sz="899" dirty="0" smtClean="0">
                          <a:solidFill>
                            <a:srgbClr val="000000"/>
                          </a:solidFill>
                          <a:latin typeface="Montserrat"/>
                          <a:ea typeface="Montserrat"/>
                          <a:cs typeface="Montserrat"/>
                          <a:sym typeface="Montserrat"/>
                        </a:rPr>
                        <a:t>players.</a:t>
                      </a:r>
                      <a:endParaRPr lang="en-US" sz="1100" dirty="0"/>
                    </a:p>
                    <a:p>
                      <a:pPr algn="l">
                        <a:lnSpc>
                          <a:spcPts val="1259"/>
                        </a:lnSpc>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9"/>
                  </a:ext>
                </a:extLst>
              </a:tr>
              <a:tr h="715000">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0"/>
                  </a:ext>
                </a:extLst>
              </a:tr>
              <a:tr h="1077267">
                <a:tc>
                  <a:txBody>
                    <a:bodyPr/>
                    <a:lstStyle/>
                    <a:p>
                      <a:pPr algn="l">
                        <a:lnSpc>
                          <a:spcPts val="1331"/>
                        </a:lnSpc>
                        <a:defRPr/>
                      </a:pPr>
                      <a:r>
                        <a:rPr lang="en-US" sz="951" b="1">
                          <a:solidFill>
                            <a:srgbClr val="125D20"/>
                          </a:solidFill>
                          <a:latin typeface="Montserrat Bold"/>
                          <a:ea typeface="Montserrat Bold"/>
                          <a:cs typeface="Montserrat Bold"/>
                          <a:sym typeface="Montserrat Bold"/>
                        </a:rPr>
                        <a:t>Social Media Policy</a:t>
                      </a:r>
                      <a:endParaRPr lang="en-US" sz="1100"/>
                    </a:p>
                    <a:p>
                      <a:pPr algn="l">
                        <a:lnSpc>
                          <a:spcPts val="1331"/>
                        </a:lnSpc>
                      </a:pPr>
                      <a:r>
                        <a:rPr lang="en-US" sz="9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899" dirty="0">
                          <a:solidFill>
                            <a:srgbClr val="000000"/>
                          </a:solidFill>
                          <a:latin typeface="Montserrat"/>
                          <a:ea typeface="Montserrat"/>
                          <a:cs typeface="Montserrat"/>
                          <a:sym typeface="Montserrat"/>
                        </a:rPr>
                        <a:t>Win/Loss or Draw reported only – no scores</a:t>
                      </a:r>
                      <a:endParaRPr lang="en-US" sz="1100" dirty="0"/>
                    </a:p>
                    <a:p>
                      <a:pPr algn="l">
                        <a:lnSpc>
                          <a:spcPts val="1259"/>
                        </a:lnSpc>
                      </a:pPr>
                      <a:r>
                        <a:rPr lang="en-US" sz="899" dirty="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899">
                          <a:solidFill>
                            <a:srgbClr val="000000"/>
                          </a:solidFill>
                          <a:latin typeface="Montserrat"/>
                          <a:ea typeface="Montserrat"/>
                          <a:cs typeface="Montserrat"/>
                          <a:sym typeface="Montserrat"/>
                        </a:rPr>
                        <a:t>Avoid Humiliating younger players/Reduce likelihood of manager rolling back policies designed for long-term development after bad result publicised. Players who played will know the score regardless</a:t>
                      </a:r>
                      <a:endParaRPr lang="en-US" sz="1100"/>
                    </a:p>
                    <a:p>
                      <a:pPr algn="l">
                        <a:lnSpc>
                          <a:spcPts val="1259"/>
                        </a:lnSpc>
                      </a:pPr>
                      <a:r>
                        <a:rPr lang="en-US" sz="899">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199">
                          <a:solidFill>
                            <a:srgbClr val="000000"/>
                          </a:solidFill>
                          <a:latin typeface="Montserrat"/>
                          <a:ea typeface="Montserrat"/>
                          <a:cs typeface="Montserrat"/>
                          <a:sym typeface="Montserrat"/>
                        </a:rPr>
                        <a:t>Club PRO/County PRO</a:t>
                      </a:r>
                      <a:endParaRPr lang="en-US" sz="1100"/>
                    </a:p>
                    <a:p>
                      <a:pPr algn="l">
                        <a:lnSpc>
                          <a:spcPts val="1679"/>
                        </a:lnSpc>
                      </a:pPr>
                      <a:r>
                        <a:rPr lang="en-US" sz="1199">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1"/>
                  </a:ext>
                </a:extLst>
              </a:tr>
              <a:tr h="505267">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2"/>
                  </a:ext>
                </a:extLst>
              </a:tr>
              <a:tr h="505267">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3"/>
                  </a:ext>
                </a:extLst>
              </a:tr>
              <a:tr h="505267">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4"/>
                  </a:ext>
                </a:extLst>
              </a:tr>
              <a:tr h="505267">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5"/>
                  </a:ext>
                </a:extLst>
              </a:tr>
              <a:tr h="505267">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Freeform 5"/>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Under 17 Football - Policies</a:t>
            </a:r>
          </a:p>
        </p:txBody>
      </p:sp>
      <p:sp>
        <p:nvSpPr>
          <p:cNvPr id="3" name="Freeform 3"/>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graphicFrame>
        <p:nvGraphicFramePr>
          <p:cNvPr id="4" name="Table 4"/>
          <p:cNvGraphicFramePr>
            <a:graphicFrameLocks noGrp="1"/>
          </p:cNvGraphicFramePr>
          <p:nvPr>
            <p:extLst>
              <p:ext uri="{D42A27DB-BD31-4B8C-83A1-F6EECF244321}">
                <p14:modId xmlns:p14="http://schemas.microsoft.com/office/powerpoint/2010/main" val="2268198467"/>
              </p:ext>
            </p:extLst>
          </p:nvPr>
        </p:nvGraphicFramePr>
        <p:xfrm>
          <a:off x="71375" y="1540006"/>
          <a:ext cx="7417251" cy="10944022"/>
        </p:xfrm>
        <a:graphic>
          <a:graphicData uri="http://schemas.openxmlformats.org/drawingml/2006/table">
            <a:tbl>
              <a:tblPr/>
              <a:tblGrid>
                <a:gridCol w="1276262">
                  <a:extLst>
                    <a:ext uri="{9D8B030D-6E8A-4147-A177-3AD203B41FA5}">
                      <a16:colId xmlns:a16="http://schemas.microsoft.com/office/drawing/2014/main" val="20000"/>
                    </a:ext>
                  </a:extLst>
                </a:gridCol>
                <a:gridCol w="2079308">
                  <a:extLst>
                    <a:ext uri="{9D8B030D-6E8A-4147-A177-3AD203B41FA5}">
                      <a16:colId xmlns:a16="http://schemas.microsoft.com/office/drawing/2014/main" val="20001"/>
                    </a:ext>
                  </a:extLst>
                </a:gridCol>
                <a:gridCol w="2791662">
                  <a:extLst>
                    <a:ext uri="{9D8B030D-6E8A-4147-A177-3AD203B41FA5}">
                      <a16:colId xmlns:a16="http://schemas.microsoft.com/office/drawing/2014/main" val="20002"/>
                    </a:ext>
                  </a:extLst>
                </a:gridCol>
                <a:gridCol w="1270019">
                  <a:extLst>
                    <a:ext uri="{9D8B030D-6E8A-4147-A177-3AD203B41FA5}">
                      <a16:colId xmlns:a16="http://schemas.microsoft.com/office/drawing/2014/main" val="20003"/>
                    </a:ext>
                  </a:extLst>
                </a:gridCol>
              </a:tblGrid>
              <a:tr h="333681">
                <a:tc>
                  <a:txBody>
                    <a:bodyPr/>
                    <a:lstStyle/>
                    <a:p>
                      <a:pPr algn="ctr">
                        <a:lnSpc>
                          <a:spcPts val="1399"/>
                        </a:lnSpc>
                        <a:defRPr/>
                      </a:pPr>
                      <a:r>
                        <a:rPr lang="en-US" sz="999" b="1" dirty="0">
                          <a:solidFill>
                            <a:srgbClr val="FFFFFF"/>
                          </a:solidFill>
                          <a:latin typeface="DM Sans Bold"/>
                          <a:ea typeface="DM Sans Bold"/>
                          <a:cs typeface="DM Sans Bold"/>
                          <a:sym typeface="DM Sans Bold"/>
                        </a:rPr>
                        <a:t>Under </a:t>
                      </a:r>
                      <a:r>
                        <a:rPr lang="en-US" sz="999" b="1" dirty="0" smtClean="0">
                          <a:solidFill>
                            <a:srgbClr val="FFFFFF"/>
                          </a:solidFill>
                          <a:latin typeface="DM Sans Bold"/>
                          <a:ea typeface="DM Sans Bold"/>
                          <a:cs typeface="DM Sans Bold"/>
                          <a:sym typeface="DM Sans Bold"/>
                        </a:rPr>
                        <a:t>17</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Purpose/Ethics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Development/Participation</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extLst>
                  <a:ext uri="{0D108BD9-81ED-4DB2-BD59-A6C34878D82A}">
                    <a16:rowId xmlns:a16="http://schemas.microsoft.com/office/drawing/2014/main" val="10000"/>
                  </a:ext>
                </a:extLst>
              </a:tr>
              <a:tr h="333681">
                <a:tc>
                  <a:txBody>
                    <a:bodyPr/>
                    <a:lstStyle/>
                    <a:p>
                      <a:pPr algn="ctr">
                        <a:lnSpc>
                          <a:spcPts val="1399"/>
                        </a:lnSpc>
                        <a:defRPr/>
                      </a:pPr>
                      <a:r>
                        <a:rPr lang="en-US" sz="999" b="1" dirty="0">
                          <a:solidFill>
                            <a:srgbClr val="000000"/>
                          </a:solidFill>
                          <a:latin typeface="DM Sans Bold"/>
                          <a:ea typeface="DM Sans Bold"/>
                          <a:cs typeface="DM Sans Bold"/>
                          <a:sym typeface="DM Sans Bold"/>
                        </a:rPr>
                        <a:t>Type of Policy</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Description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Reason for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Who Enforces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extLst>
                  <a:ext uri="{0D108BD9-81ED-4DB2-BD59-A6C34878D82A}">
                    <a16:rowId xmlns:a16="http://schemas.microsoft.com/office/drawing/2014/main" val="10001"/>
                  </a:ext>
                </a:extLst>
              </a:tr>
              <a:tr h="686430">
                <a:tc>
                  <a:txBody>
                    <a:bodyPr/>
                    <a:lstStyle/>
                    <a:p>
                      <a:pPr algn="l">
                        <a:lnSpc>
                          <a:spcPts val="1331"/>
                        </a:lnSpc>
                        <a:defRPr/>
                      </a:pPr>
                      <a:r>
                        <a:rPr lang="en-US" sz="951" b="1" dirty="0">
                          <a:solidFill>
                            <a:srgbClr val="125D20"/>
                          </a:solidFill>
                          <a:latin typeface="Montserrat Bold"/>
                          <a:ea typeface="Montserrat Bold"/>
                          <a:cs typeface="Montserrat Bold"/>
                          <a:sym typeface="Montserrat Bold"/>
                        </a:rPr>
                        <a:t>Coach policy</a:t>
                      </a:r>
                      <a:endParaRPr lang="en-US" sz="1100" dirty="0"/>
                    </a:p>
                    <a:p>
                      <a:pPr algn="l">
                        <a:lnSpc>
                          <a:spcPts val="1331"/>
                        </a:lnSpc>
                      </a:pPr>
                      <a:r>
                        <a:rPr lang="en-US" sz="951" b="1" dirty="0">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Non Parent manage at minor level</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Final decision maker not a parent, where possible in performance environment, to avoid conflict of interest</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CPM/Executive</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2"/>
                  </a:ext>
                </a:extLst>
              </a:tr>
              <a:tr h="858038">
                <a:tc>
                  <a:txBody>
                    <a:bodyPr/>
                    <a:lstStyle/>
                    <a:p>
                      <a:pPr algn="l">
                        <a:lnSpc>
                          <a:spcPts val="1751"/>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Parents permitted to manage in the absence of suitable candidates</a:t>
                      </a:r>
                      <a:endParaRPr lang="en-US" sz="1100"/>
                    </a:p>
                    <a:p>
                      <a:pPr algn="l">
                        <a:lnSpc>
                          <a:spcPts val="1400"/>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Available coaches not there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CPM/Executive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3"/>
                  </a:ext>
                </a:extLst>
              </a:tr>
              <a:tr h="858038">
                <a:tc>
                  <a:txBody>
                    <a:bodyPr/>
                    <a:lstStyle/>
                    <a:p>
                      <a:pPr algn="l">
                        <a:lnSpc>
                          <a:spcPts val="1330"/>
                        </a:lnSpc>
                        <a:defRPr/>
                      </a:pPr>
                      <a:r>
                        <a:rPr lang="en-US" sz="950" b="1" dirty="0">
                          <a:solidFill>
                            <a:srgbClr val="125D20"/>
                          </a:solidFill>
                          <a:latin typeface="Montserrat Bold"/>
                          <a:ea typeface="Montserrat Bold"/>
                          <a:cs typeface="Montserrat Bold"/>
                          <a:sym typeface="Montserrat Bold"/>
                        </a:rPr>
                        <a:t>Game Development Policies</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Obligation to give game time (recommended 30 minutes), no matter the ability (non championship)</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Retain all players/prevent exclusion/retain late developers</a:t>
                      </a:r>
                      <a:endParaRPr lang="en-US" sz="1100"/>
                    </a:p>
                    <a:p>
                      <a:pPr algn="l">
                        <a:lnSpc>
                          <a:spcPts val="1400"/>
                        </a:lnSpc>
                      </a:pPr>
                      <a:r>
                        <a:rPr lang="en-US" sz="10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Coach/CPM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4"/>
                  </a:ext>
                </a:extLst>
              </a:tr>
              <a:tr h="514823">
                <a:tc>
                  <a:txBody>
                    <a:bodyPr/>
                    <a:lstStyle/>
                    <a:p>
                      <a:pPr algn="l">
                        <a:lnSpc>
                          <a:spcPts val="1487"/>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Limited obligation to give game time (championship)</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Performance grade allows for full player availability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Coach/CPM</a:t>
                      </a:r>
                      <a:endParaRPr lang="en-US" sz="1100"/>
                    </a:p>
                    <a:p>
                      <a:pPr algn="l">
                        <a:lnSpc>
                          <a:spcPts val="1260"/>
                        </a:lnSpc>
                      </a:pPr>
                      <a:r>
                        <a:rPr lang="en-US" sz="9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5"/>
                  </a:ext>
                </a:extLst>
              </a:tr>
              <a:tr h="686430">
                <a:tc>
                  <a:txBody>
                    <a:bodyPr/>
                    <a:lstStyle/>
                    <a:p>
                      <a:pPr algn="l">
                        <a:lnSpc>
                          <a:spcPts val="1751"/>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Capable under 15s allowed to play minor championship only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Performance grade allows for full player availability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60"/>
                        </a:lnSpc>
                        <a:defRPr/>
                      </a:pPr>
                      <a:r>
                        <a:rPr lang="en-US" sz="900">
                          <a:solidFill>
                            <a:srgbClr val="000000"/>
                          </a:solidFill>
                          <a:latin typeface="Montserrat"/>
                          <a:ea typeface="Montserrat"/>
                          <a:cs typeface="Montserrat"/>
                          <a:sym typeface="Montserrat"/>
                        </a:rPr>
                        <a:t>Coach/CPM</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6"/>
                  </a:ext>
                </a:extLst>
              </a:tr>
              <a:tr h="715032">
                <a:tc>
                  <a:txBody>
                    <a:bodyPr/>
                    <a:lstStyle/>
                    <a:p>
                      <a:pPr algn="l">
                        <a:lnSpc>
                          <a:spcPts val="1487"/>
                        </a:lnSpc>
                        <a:defRPr/>
                      </a:pPr>
                      <a:endParaRPr lang="en-US" sz="1100" dirty="0"/>
                    </a:p>
                    <a:p>
                      <a:pPr algn="l">
                        <a:lnSpc>
                          <a:spcPts val="1487"/>
                        </a:lnSpc>
                      </a:pPr>
                      <a:r>
                        <a:rPr lang="en-US" sz="1062" dirty="0">
                          <a:solidFill>
                            <a:srgbClr val="125D20"/>
                          </a:solidFill>
                          <a:latin typeface="Montserrat"/>
                          <a:ea typeface="Montserrat"/>
                          <a:cs typeface="Montserrat"/>
                          <a:sym typeface="Montserrat"/>
                        </a:rPr>
                        <a:t>   </a:t>
                      </a:r>
                    </a:p>
                    <a:p>
                      <a:pPr algn="l">
                        <a:lnSpc>
                          <a:spcPts val="1487"/>
                        </a:lnSpc>
                      </a:pPr>
                      <a:r>
                        <a:rPr lang="en-US" sz="1062" dirty="0">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dirty="0">
                          <a:solidFill>
                            <a:srgbClr val="000000"/>
                          </a:solidFill>
                          <a:latin typeface="Montserrat"/>
                          <a:ea typeface="Montserrat"/>
                          <a:cs typeface="Montserrat"/>
                          <a:sym typeface="Montserrat"/>
                        </a:rPr>
                        <a:t>No U15s </a:t>
                      </a:r>
                      <a:r>
                        <a:rPr lang="en-US" sz="1000" dirty="0" smtClean="0">
                          <a:solidFill>
                            <a:srgbClr val="000000"/>
                          </a:solidFill>
                          <a:latin typeface="Montserrat"/>
                          <a:ea typeface="Montserrat"/>
                          <a:cs typeface="Montserrat"/>
                          <a:sym typeface="Montserrat"/>
                        </a:rPr>
                        <a:t> </a:t>
                      </a:r>
                      <a:r>
                        <a:rPr lang="en-US" sz="1000" dirty="0">
                          <a:solidFill>
                            <a:srgbClr val="000000"/>
                          </a:solidFill>
                          <a:latin typeface="Montserrat"/>
                          <a:ea typeface="Montserrat"/>
                          <a:cs typeface="Montserrat"/>
                          <a:sym typeface="Montserrat"/>
                        </a:rPr>
                        <a:t>play minor </a:t>
                      </a:r>
                      <a:r>
                        <a:rPr lang="en-US" sz="1000" dirty="0" smtClean="0">
                          <a:solidFill>
                            <a:srgbClr val="000000"/>
                          </a:solidFill>
                          <a:latin typeface="Montserrat"/>
                          <a:ea typeface="Montserrat"/>
                          <a:cs typeface="Montserrat"/>
                          <a:sym typeface="Montserrat"/>
                        </a:rPr>
                        <a:t>league unless short numbers to field a team.</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Promote retention of full age players who lose out</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Coach/CPM</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7"/>
                  </a:ext>
                </a:extLst>
              </a:tr>
              <a:tr h="715032">
                <a:tc>
                  <a:txBody>
                    <a:bodyPr/>
                    <a:lstStyle/>
                    <a:p>
                      <a:pPr algn="l">
                        <a:lnSpc>
                          <a:spcPts val="1487"/>
                        </a:lnSpc>
                        <a:defRPr/>
                      </a:pPr>
                      <a:endParaRPr lang="en-US" sz="1100" dirty="0"/>
                    </a:p>
                    <a:p>
                      <a:pPr algn="l">
                        <a:lnSpc>
                          <a:spcPts val="1487"/>
                        </a:lnSpc>
                      </a:pPr>
                      <a:r>
                        <a:rPr lang="en-US" sz="1062" dirty="0">
                          <a:solidFill>
                            <a:srgbClr val="125D20"/>
                          </a:solidFill>
                          <a:latin typeface="Montserrat"/>
                          <a:ea typeface="Montserrat"/>
                          <a:cs typeface="Montserrat"/>
                          <a:sym typeface="Montserrat"/>
                        </a:rPr>
                        <a:t>   </a:t>
                      </a:r>
                    </a:p>
                    <a:p>
                      <a:pPr algn="l">
                        <a:lnSpc>
                          <a:spcPts val="1487"/>
                        </a:lnSpc>
                      </a:pPr>
                      <a:r>
                        <a:rPr lang="en-US" sz="1062" dirty="0">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dirty="0">
                          <a:solidFill>
                            <a:srgbClr val="000000"/>
                          </a:solidFill>
                          <a:latin typeface="Montserrat"/>
                          <a:ea typeface="Montserrat"/>
                          <a:cs typeface="Montserrat"/>
                          <a:sym typeface="Montserrat"/>
                        </a:rPr>
                        <a:t>No U14s up play minor </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Promote retention of full age players who lose out</a:t>
                      </a:r>
                      <a:endParaRPr lang="en-US" sz="1100"/>
                    </a:p>
                    <a:p>
                      <a:pPr algn="l">
                        <a:lnSpc>
                          <a:spcPts val="1400"/>
                        </a:lnSpc>
                      </a:pPr>
                      <a:r>
                        <a:rPr lang="en-US" sz="10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Coach/CPM</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8"/>
                  </a:ext>
                </a:extLst>
              </a:tr>
              <a:tr h="715032">
                <a:tc>
                  <a:txBody>
                    <a:bodyPr/>
                    <a:lstStyle/>
                    <a:p>
                      <a:pPr algn="l">
                        <a:lnSpc>
                          <a:spcPts val="1471"/>
                        </a:lnSpc>
                        <a:defRPr/>
                      </a:pPr>
                      <a:r>
                        <a:rPr lang="en-US" sz="1051" b="1">
                          <a:solidFill>
                            <a:srgbClr val="125D20"/>
                          </a:solidFill>
                          <a:latin typeface="Montserrat Bold"/>
                          <a:ea typeface="Montserrat Bold"/>
                          <a:cs typeface="Montserrat Bold"/>
                          <a:sym typeface="Montserrat Bold"/>
                        </a:rPr>
                        <a:t>Streaming Policy</a:t>
                      </a:r>
                      <a:endParaRPr lang="en-US" sz="1100"/>
                    </a:p>
                    <a:p>
                      <a:pPr algn="l">
                        <a:lnSpc>
                          <a:spcPts val="1471"/>
                        </a:lnSpc>
                      </a:pPr>
                      <a:r>
                        <a:rPr lang="en-US" sz="10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259"/>
                        </a:lnSpc>
                        <a:defRPr/>
                      </a:pPr>
                      <a:r>
                        <a:rPr lang="en-US" sz="1000" dirty="0" smtClean="0">
                          <a:solidFill>
                            <a:srgbClr val="000000"/>
                          </a:solidFill>
                          <a:latin typeface="Montserrat"/>
                          <a:ea typeface="Montserrat"/>
                          <a:cs typeface="Montserrat"/>
                          <a:sym typeface="Montserrat"/>
                        </a:rPr>
                        <a:t>First and Second team streamed</a:t>
                      </a:r>
                      <a:r>
                        <a:rPr lang="en-US" sz="1000" baseline="0" dirty="0" smtClean="0">
                          <a:solidFill>
                            <a:srgbClr val="000000"/>
                          </a:solidFill>
                          <a:latin typeface="Montserrat"/>
                          <a:ea typeface="Montserrat"/>
                          <a:cs typeface="Montserrat"/>
                          <a:sym typeface="Montserrat"/>
                        </a:rPr>
                        <a:t> taking into consideration </a:t>
                      </a:r>
                      <a:r>
                        <a:rPr lang="en-US" sz="1000" dirty="0" smtClean="0">
                          <a:solidFill>
                            <a:srgbClr val="000000"/>
                          </a:solidFill>
                          <a:latin typeface="Montserrat"/>
                          <a:ea typeface="Montserrat"/>
                          <a:cs typeface="Montserrat"/>
                          <a:sym typeface="Montserrat"/>
                        </a:rPr>
                        <a:t> physical and athletic ability to compete</a:t>
                      </a:r>
                      <a:r>
                        <a:rPr lang="en-US" sz="1000" baseline="0" dirty="0" smtClean="0">
                          <a:solidFill>
                            <a:srgbClr val="000000"/>
                          </a:solidFill>
                          <a:latin typeface="Montserrat"/>
                          <a:ea typeface="Montserrat"/>
                          <a:cs typeface="Montserrat"/>
                          <a:sym typeface="Montserrat"/>
                        </a:rPr>
                        <a:t> at the level . There should be </a:t>
                      </a:r>
                      <a:r>
                        <a:rPr lang="en-US" sz="1000" dirty="0" smtClean="0">
                          <a:solidFill>
                            <a:srgbClr val="000000"/>
                          </a:solidFill>
                          <a:latin typeface="Montserrat"/>
                          <a:ea typeface="Montserrat"/>
                          <a:cs typeface="Montserrat"/>
                          <a:sym typeface="Montserrat"/>
                        </a:rPr>
                        <a:t>plenty of movement between eligible players.</a:t>
                      </a:r>
                      <a:endParaRPr lang="en-US" sz="12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9"/>
                  </a:ext>
                </a:extLst>
              </a:tr>
              <a:tr h="715032">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0"/>
                  </a:ext>
                </a:extLst>
              </a:tr>
              <a:tr h="715032">
                <a:tc>
                  <a:txBody>
                    <a:bodyPr/>
                    <a:lstStyle/>
                    <a:p>
                      <a:pPr algn="l">
                        <a:lnSpc>
                          <a:spcPts val="1471"/>
                        </a:lnSpc>
                        <a:defRPr/>
                      </a:pPr>
                      <a:r>
                        <a:rPr lang="en-US" sz="1051" b="1">
                          <a:solidFill>
                            <a:srgbClr val="125D20"/>
                          </a:solidFill>
                          <a:latin typeface="Montserrat Bold"/>
                          <a:ea typeface="Montserrat Bold"/>
                          <a:cs typeface="Montserrat Bold"/>
                          <a:sym typeface="Montserrat Bold"/>
                        </a:rPr>
                        <a:t>Social Media Policy</a:t>
                      </a:r>
                      <a:endParaRPr lang="en-US" sz="1100"/>
                    </a:p>
                    <a:p>
                      <a:pPr algn="l">
                        <a:lnSpc>
                          <a:spcPts val="1471"/>
                        </a:lnSpc>
                      </a:pPr>
                      <a:r>
                        <a:rPr lang="en-US" sz="10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Results posted across the board</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Teams are better matched/Players old enough for all results to be publicised. </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400"/>
                        </a:lnSpc>
                        <a:defRPr/>
                      </a:pPr>
                      <a:r>
                        <a:rPr lang="en-US" sz="1000">
                          <a:solidFill>
                            <a:srgbClr val="000000"/>
                          </a:solidFill>
                          <a:latin typeface="Montserrat"/>
                          <a:ea typeface="Montserrat"/>
                          <a:cs typeface="Montserrat"/>
                          <a:sym typeface="Montserrat"/>
                        </a:rPr>
                        <a:t>Club PRO/County PRO</a:t>
                      </a:r>
                      <a:endParaRPr lang="en-US" sz="1100"/>
                    </a:p>
                    <a:p>
                      <a:pPr algn="l">
                        <a:lnSpc>
                          <a:spcPts val="1400"/>
                        </a:lnSpc>
                      </a:pPr>
                      <a:r>
                        <a:rPr lang="en-US" sz="10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1"/>
                  </a:ext>
                </a:extLst>
              </a:tr>
              <a:tr h="50528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2"/>
                  </a:ext>
                </a:extLst>
              </a:tr>
              <a:tr h="50528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3"/>
                  </a:ext>
                </a:extLst>
              </a:tr>
              <a:tr h="50528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4"/>
                  </a:ext>
                </a:extLst>
              </a:tr>
              <a:tr h="50528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5"/>
                  </a:ext>
                </a:extLst>
              </a:tr>
              <a:tr h="505289">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Freeform 5"/>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FFD"/>
        </a:solidFill>
        <a:effectLst/>
      </p:bgPr>
    </p:bg>
    <p:spTree>
      <p:nvGrpSpPr>
        <p:cNvPr id="1" name=""/>
        <p:cNvGrpSpPr/>
        <p:nvPr/>
      </p:nvGrpSpPr>
      <p:grpSpPr>
        <a:xfrm>
          <a:off x="0" y="0"/>
          <a:ext cx="0" cy="0"/>
          <a:chOff x="0" y="0"/>
          <a:chExt cx="0" cy="0"/>
        </a:xfrm>
      </p:grpSpPr>
      <p:sp>
        <p:nvSpPr>
          <p:cNvPr id="2" name="TextBox 2"/>
          <p:cNvSpPr txBox="1"/>
          <p:nvPr/>
        </p:nvSpPr>
        <p:spPr>
          <a:xfrm>
            <a:off x="655135" y="663762"/>
            <a:ext cx="6155336" cy="296545"/>
          </a:xfrm>
          <a:prstGeom prst="rect">
            <a:avLst/>
          </a:prstGeom>
        </p:spPr>
        <p:txBody>
          <a:bodyPr lIns="0" tIns="0" rIns="0" bIns="0" rtlCol="0" anchor="t">
            <a:spAutoFit/>
          </a:bodyPr>
          <a:lstStyle/>
          <a:p>
            <a:pPr algn="l">
              <a:lnSpc>
                <a:spcPts val="2240"/>
              </a:lnSpc>
            </a:pPr>
            <a:r>
              <a:rPr lang="en-US" sz="2000" b="1" spc="-68">
                <a:solidFill>
                  <a:srgbClr val="06A689"/>
                </a:solidFill>
                <a:latin typeface="Object Sans Bold"/>
                <a:ea typeface="Object Sans Bold"/>
                <a:cs typeface="Object Sans Bold"/>
                <a:sym typeface="Object Sans Bold"/>
              </a:rPr>
              <a:t>Under 19 Football - Policies</a:t>
            </a:r>
          </a:p>
        </p:txBody>
      </p:sp>
      <p:sp>
        <p:nvSpPr>
          <p:cNvPr id="3" name="Freeform 3"/>
          <p:cNvSpPr/>
          <p:nvPr/>
        </p:nvSpPr>
        <p:spPr>
          <a:xfrm rot="1273048">
            <a:off x="3995838" y="2504398"/>
            <a:ext cx="3359005" cy="3613140"/>
          </a:xfrm>
          <a:custGeom>
            <a:avLst/>
            <a:gdLst/>
            <a:ahLst/>
            <a:cxnLst/>
            <a:rect l="l" t="t" r="r" b="b"/>
            <a:pathLst>
              <a:path w="3359005" h="3613140">
                <a:moveTo>
                  <a:pt x="0" y="0"/>
                </a:moveTo>
                <a:lnTo>
                  <a:pt x="3359005" y="0"/>
                </a:lnTo>
                <a:lnTo>
                  <a:pt x="3359005" y="3613141"/>
                </a:lnTo>
                <a:lnTo>
                  <a:pt x="0" y="3613141"/>
                </a:lnTo>
                <a:lnTo>
                  <a:pt x="0" y="0"/>
                </a:lnTo>
                <a:close/>
              </a:path>
            </a:pathLst>
          </a:custGeom>
          <a:blipFill>
            <a:blip r:embed="rId2">
              <a:alphaModFix amt="9999"/>
            </a:blip>
            <a:stretch>
              <a:fillRect l="-51" r="-51"/>
            </a:stretch>
          </a:blipFill>
        </p:spPr>
        <p:txBody>
          <a:bodyPr/>
          <a:lstStyle/>
          <a:p>
            <a:endParaRPr lang="en-IE"/>
          </a:p>
        </p:txBody>
      </p:sp>
      <p:graphicFrame>
        <p:nvGraphicFramePr>
          <p:cNvPr id="4" name="Table 4"/>
          <p:cNvGraphicFramePr>
            <a:graphicFrameLocks noGrp="1"/>
          </p:cNvGraphicFramePr>
          <p:nvPr>
            <p:extLst>
              <p:ext uri="{D42A27DB-BD31-4B8C-83A1-F6EECF244321}">
                <p14:modId xmlns:p14="http://schemas.microsoft.com/office/powerpoint/2010/main" val="1494616079"/>
              </p:ext>
            </p:extLst>
          </p:nvPr>
        </p:nvGraphicFramePr>
        <p:xfrm>
          <a:off x="71375" y="1540006"/>
          <a:ext cx="7417251" cy="11753847"/>
        </p:xfrm>
        <a:graphic>
          <a:graphicData uri="http://schemas.openxmlformats.org/drawingml/2006/table">
            <a:tbl>
              <a:tblPr/>
              <a:tblGrid>
                <a:gridCol w="1276262">
                  <a:extLst>
                    <a:ext uri="{9D8B030D-6E8A-4147-A177-3AD203B41FA5}">
                      <a16:colId xmlns:a16="http://schemas.microsoft.com/office/drawing/2014/main" val="20000"/>
                    </a:ext>
                  </a:extLst>
                </a:gridCol>
                <a:gridCol w="2079308">
                  <a:extLst>
                    <a:ext uri="{9D8B030D-6E8A-4147-A177-3AD203B41FA5}">
                      <a16:colId xmlns:a16="http://schemas.microsoft.com/office/drawing/2014/main" val="20001"/>
                    </a:ext>
                  </a:extLst>
                </a:gridCol>
                <a:gridCol w="2791662">
                  <a:extLst>
                    <a:ext uri="{9D8B030D-6E8A-4147-A177-3AD203B41FA5}">
                      <a16:colId xmlns:a16="http://schemas.microsoft.com/office/drawing/2014/main" val="20002"/>
                    </a:ext>
                  </a:extLst>
                </a:gridCol>
                <a:gridCol w="1270019">
                  <a:extLst>
                    <a:ext uri="{9D8B030D-6E8A-4147-A177-3AD203B41FA5}">
                      <a16:colId xmlns:a16="http://schemas.microsoft.com/office/drawing/2014/main" val="20003"/>
                    </a:ext>
                  </a:extLst>
                </a:gridCol>
              </a:tblGrid>
              <a:tr h="333645">
                <a:tc>
                  <a:txBody>
                    <a:bodyPr/>
                    <a:lstStyle/>
                    <a:p>
                      <a:pPr algn="ctr">
                        <a:lnSpc>
                          <a:spcPts val="1399"/>
                        </a:lnSpc>
                        <a:defRPr/>
                      </a:pPr>
                      <a:r>
                        <a:rPr lang="en-US" sz="999" b="1" dirty="0">
                          <a:solidFill>
                            <a:srgbClr val="FFFFFF"/>
                          </a:solidFill>
                          <a:latin typeface="DM Sans Bold"/>
                          <a:ea typeface="DM Sans Bold"/>
                          <a:cs typeface="DM Sans Bold"/>
                          <a:sym typeface="DM Sans Bold"/>
                        </a:rPr>
                        <a:t>Under </a:t>
                      </a:r>
                      <a:r>
                        <a:rPr lang="en-US" sz="999" b="1" dirty="0" smtClean="0">
                          <a:solidFill>
                            <a:srgbClr val="FFFFFF"/>
                          </a:solidFill>
                          <a:latin typeface="DM Sans Bold"/>
                          <a:ea typeface="DM Sans Bold"/>
                          <a:cs typeface="DM Sans Bold"/>
                          <a:sym typeface="DM Sans Bold"/>
                        </a:rPr>
                        <a:t>17</a:t>
                      </a: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Purpose/Ethics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r>
                        <a:rPr lang="en-US" sz="999" b="1">
                          <a:solidFill>
                            <a:srgbClr val="FFFFFF"/>
                          </a:solidFill>
                          <a:latin typeface="DM Sans Bold"/>
                          <a:ea typeface="DM Sans Bold"/>
                          <a:cs typeface="DM Sans Bold"/>
                          <a:sym typeface="DM Sans Bold"/>
                        </a:rPr>
                        <a:t>Development/Participation</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tc>
                  <a:txBody>
                    <a:bodyPr/>
                    <a:lstStyle/>
                    <a:p>
                      <a:pPr algn="ctr">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009076"/>
                    </a:solidFill>
                  </a:tcPr>
                </a:tc>
                <a:extLst>
                  <a:ext uri="{0D108BD9-81ED-4DB2-BD59-A6C34878D82A}">
                    <a16:rowId xmlns:a16="http://schemas.microsoft.com/office/drawing/2014/main" val="10000"/>
                  </a:ext>
                </a:extLst>
              </a:tr>
              <a:tr h="333645">
                <a:tc>
                  <a:txBody>
                    <a:bodyPr/>
                    <a:lstStyle/>
                    <a:p>
                      <a:pPr algn="ctr">
                        <a:lnSpc>
                          <a:spcPts val="1399"/>
                        </a:lnSpc>
                        <a:defRPr/>
                      </a:pPr>
                      <a:r>
                        <a:rPr lang="en-US" sz="999" b="1">
                          <a:solidFill>
                            <a:srgbClr val="000000"/>
                          </a:solidFill>
                          <a:latin typeface="DM Sans Bold"/>
                          <a:ea typeface="DM Sans Bold"/>
                          <a:cs typeface="DM Sans Bold"/>
                          <a:sym typeface="DM Sans Bold"/>
                        </a:rPr>
                        <a:t>Type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Description of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Reason for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tc>
                  <a:txBody>
                    <a:bodyPr/>
                    <a:lstStyle/>
                    <a:p>
                      <a:pPr algn="ctr">
                        <a:lnSpc>
                          <a:spcPts val="1399"/>
                        </a:lnSpc>
                        <a:defRPr/>
                      </a:pPr>
                      <a:r>
                        <a:rPr lang="en-US" sz="999" b="1">
                          <a:solidFill>
                            <a:srgbClr val="000000"/>
                          </a:solidFill>
                          <a:latin typeface="DM Sans Bold"/>
                          <a:ea typeface="DM Sans Bold"/>
                          <a:cs typeface="DM Sans Bold"/>
                          <a:sym typeface="DM Sans Bold"/>
                        </a:rPr>
                        <a:t>Who Enforces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solidFill>
                      <a:srgbClr val="E6F0F1"/>
                    </a:solidFill>
                  </a:tcPr>
                </a:tc>
                <a:extLst>
                  <a:ext uri="{0D108BD9-81ED-4DB2-BD59-A6C34878D82A}">
                    <a16:rowId xmlns:a16="http://schemas.microsoft.com/office/drawing/2014/main" val="10001"/>
                  </a:ext>
                </a:extLst>
              </a:tr>
              <a:tr h="934207">
                <a:tc>
                  <a:txBody>
                    <a:bodyPr/>
                    <a:lstStyle/>
                    <a:p>
                      <a:pPr algn="l">
                        <a:lnSpc>
                          <a:spcPts val="1751"/>
                        </a:lnSpc>
                        <a:defRPr/>
                      </a:pPr>
                      <a:r>
                        <a:rPr lang="en-US" sz="1251" b="1">
                          <a:solidFill>
                            <a:srgbClr val="125D20"/>
                          </a:solidFill>
                          <a:latin typeface="Montserrat Bold"/>
                          <a:ea typeface="Montserrat Bold"/>
                          <a:cs typeface="Montserrat Bold"/>
                          <a:sym typeface="Montserrat Bold"/>
                        </a:rPr>
                        <a:t>Coach policy</a:t>
                      </a:r>
                      <a:endParaRPr lang="en-US" sz="1100"/>
                    </a:p>
                    <a:p>
                      <a:pPr algn="l">
                        <a:lnSpc>
                          <a:spcPts val="1751"/>
                        </a:lnSpc>
                      </a:pPr>
                      <a:r>
                        <a:rPr lang="en-US" sz="12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Non Parent </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540"/>
                        </a:lnSpc>
                        <a:defRPr/>
                      </a:pPr>
                      <a:r>
                        <a:rPr lang="en-US" sz="1100">
                          <a:solidFill>
                            <a:srgbClr val="000000"/>
                          </a:solidFill>
                          <a:latin typeface="Montserrat"/>
                          <a:ea typeface="Montserrat"/>
                          <a:cs typeface="Montserrat"/>
                          <a:sym typeface="Montserrat"/>
                        </a:rPr>
                        <a:t>Final decision maker not a parent, where possible in performance environment, to avoid conflict of interest</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CPM/Executive</a:t>
                      </a:r>
                      <a:endParaRPr lang="en-US" sz="1100"/>
                    </a:p>
                    <a:p>
                      <a:pPr algn="l">
                        <a:lnSpc>
                          <a:spcPts val="1679"/>
                        </a:lnSpc>
                      </a:pPr>
                      <a:r>
                        <a:rPr lang="en-US" sz="12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2"/>
                  </a:ext>
                </a:extLst>
              </a:tr>
              <a:tr h="1010469">
                <a:tc>
                  <a:txBody>
                    <a:bodyPr/>
                    <a:lstStyle/>
                    <a:p>
                      <a:pPr algn="l">
                        <a:lnSpc>
                          <a:spcPts val="1751"/>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Parents permitted to manage in the absence of suitable candidates</a:t>
                      </a:r>
                      <a:endParaRPr lang="en-US" sz="1100"/>
                    </a:p>
                    <a:p>
                      <a:pPr algn="l">
                        <a:lnSpc>
                          <a:spcPts val="167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Available coaches not there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CPM/Executive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3"/>
                  </a:ext>
                </a:extLst>
              </a:tr>
              <a:tr h="1010469">
                <a:tc>
                  <a:txBody>
                    <a:bodyPr/>
                    <a:lstStyle/>
                    <a:p>
                      <a:pPr algn="l">
                        <a:lnSpc>
                          <a:spcPts val="1750"/>
                        </a:lnSpc>
                        <a:defRPr/>
                      </a:pPr>
                      <a:r>
                        <a:rPr lang="en-US" sz="1250" b="1">
                          <a:solidFill>
                            <a:srgbClr val="125D20"/>
                          </a:solidFill>
                          <a:latin typeface="Montserrat Bold"/>
                          <a:ea typeface="Montserrat Bold"/>
                          <a:cs typeface="Montserrat Bold"/>
                          <a:sym typeface="Montserrat Bold"/>
                        </a:rPr>
                        <a:t>Game Development Policies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Full age 18 &amp; 19 Year olds prioritised for starting positions</a:t>
                      </a:r>
                      <a:endParaRPr lang="en-US" sz="1100"/>
                    </a:p>
                    <a:p>
                      <a:pPr algn="l">
                        <a:lnSpc>
                          <a:spcPts val="1679"/>
                        </a:lnSpc>
                      </a:pPr>
                      <a:r>
                        <a:rPr lang="en-US" sz="12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Retain all players/prevent exclusion/retain late developers</a:t>
                      </a:r>
                      <a:endParaRPr lang="en-US" sz="1100"/>
                    </a:p>
                    <a:p>
                      <a:pPr algn="l">
                        <a:lnSpc>
                          <a:spcPts val="1679"/>
                        </a:lnSpc>
                      </a:pPr>
                      <a:r>
                        <a:rPr lang="en-US" sz="12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Coach/CPM</a:t>
                      </a:r>
                      <a:endParaRPr lang="en-US" sz="1100"/>
                    </a:p>
                    <a:p>
                      <a:pPr algn="l">
                        <a:lnSpc>
                          <a:spcPts val="1679"/>
                        </a:lnSpc>
                      </a:pPr>
                      <a:r>
                        <a:rPr lang="en-US" sz="12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4"/>
                  </a:ext>
                </a:extLst>
              </a:tr>
              <a:tr h="934207">
                <a:tc>
                  <a:txBody>
                    <a:bodyPr/>
                    <a:lstStyle/>
                    <a:p>
                      <a:pPr algn="l">
                        <a:lnSpc>
                          <a:spcPts val="1487"/>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540"/>
                        </a:lnSpc>
                        <a:defRPr/>
                      </a:pPr>
                      <a:r>
                        <a:rPr lang="en-US" sz="1100">
                          <a:solidFill>
                            <a:srgbClr val="000000"/>
                          </a:solidFill>
                          <a:latin typeface="Montserrat"/>
                          <a:ea typeface="Montserrat"/>
                          <a:cs typeface="Montserrat"/>
                          <a:sym typeface="Montserrat"/>
                        </a:rPr>
                        <a:t>Manage game time for County players/College Players</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540"/>
                        </a:lnSpc>
                        <a:defRPr/>
                      </a:pPr>
                      <a:r>
                        <a:rPr lang="en-US" sz="1100">
                          <a:solidFill>
                            <a:srgbClr val="000000"/>
                          </a:solidFill>
                          <a:latin typeface="Montserrat"/>
                          <a:ea typeface="Montserrat"/>
                          <a:cs typeface="Montserrat"/>
                          <a:sym typeface="Montserrat"/>
                        </a:rPr>
                        <a:t>Grade is retention focused and priority for keeping players who might fall away without game time &amp; player welfare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Coach/CPM</a:t>
                      </a:r>
                      <a:endParaRPr lang="en-US" sz="1100"/>
                    </a:p>
                    <a:p>
                      <a:pPr algn="l">
                        <a:lnSpc>
                          <a:spcPts val="1679"/>
                        </a:lnSpc>
                      </a:pPr>
                      <a:r>
                        <a:rPr lang="en-US" sz="12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5"/>
                  </a:ext>
                </a:extLst>
              </a:tr>
              <a:tr h="390842">
                <a:tc>
                  <a:txBody>
                    <a:bodyPr/>
                    <a:lstStyle/>
                    <a:p>
                      <a:pPr algn="l">
                        <a:lnSpc>
                          <a:spcPts val="1751"/>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6"/>
                  </a:ext>
                </a:extLst>
              </a:tr>
              <a:tr h="714954">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7"/>
                  </a:ext>
                </a:extLst>
              </a:tr>
              <a:tr h="714954">
                <a:tc>
                  <a:txBody>
                    <a:bodyPr/>
                    <a:lstStyle/>
                    <a:p>
                      <a:pPr algn="l">
                        <a:lnSpc>
                          <a:spcPts val="1487"/>
                        </a:lnSpc>
                        <a:defRPr/>
                      </a:pPr>
                      <a:endParaRPr lang="en-US" sz="1100"/>
                    </a:p>
                    <a:p>
                      <a:pPr algn="l">
                        <a:lnSpc>
                          <a:spcPts val="1487"/>
                        </a:lnSpc>
                      </a:pPr>
                      <a:r>
                        <a:rPr lang="en-US" sz="1062">
                          <a:solidFill>
                            <a:srgbClr val="125D20"/>
                          </a:solidFill>
                          <a:latin typeface="Montserrat"/>
                          <a:ea typeface="Montserrat"/>
                          <a:cs typeface="Montserrat"/>
                          <a:sym typeface="Montserrat"/>
                        </a:rPr>
                        <a:t>   </a:t>
                      </a:r>
                    </a:p>
                    <a:p>
                      <a:pPr algn="l">
                        <a:lnSpc>
                          <a:spcPts val="1487"/>
                        </a:lnSpc>
                      </a:pPr>
                      <a:r>
                        <a:rPr lang="en-US" sz="1062">
                          <a:solidFill>
                            <a:srgbClr val="125D2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8"/>
                  </a:ext>
                </a:extLst>
              </a:tr>
              <a:tr h="829347">
                <a:tc>
                  <a:txBody>
                    <a:bodyPr/>
                    <a:lstStyle/>
                    <a:p>
                      <a:pPr algn="l">
                        <a:lnSpc>
                          <a:spcPts val="1751"/>
                        </a:lnSpc>
                        <a:defRPr/>
                      </a:pPr>
                      <a:r>
                        <a:rPr lang="en-US" sz="1100" b="1" dirty="0">
                          <a:solidFill>
                            <a:srgbClr val="125D20"/>
                          </a:solidFill>
                          <a:latin typeface="Montserrat Bold"/>
                          <a:ea typeface="Montserrat Bold"/>
                          <a:cs typeface="Montserrat Bold"/>
                          <a:sym typeface="Montserrat Bold"/>
                        </a:rPr>
                        <a:t>Amalgamation Policy</a:t>
                      </a:r>
                      <a:endParaRPr lang="en-US" sz="1100" dirty="0"/>
                    </a:p>
                    <a:p>
                      <a:pPr algn="l">
                        <a:lnSpc>
                          <a:spcPts val="1751"/>
                        </a:lnSpc>
                      </a:pPr>
                      <a:r>
                        <a:rPr lang="en-US" sz="1251" b="1" dirty="0">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09"/>
                  </a:ext>
                </a:extLst>
              </a:tr>
              <a:tr h="1010469">
                <a:tc>
                  <a:txBody>
                    <a:bodyPr/>
                    <a:lstStyle/>
                    <a:p>
                      <a:pPr algn="l">
                        <a:lnSpc>
                          <a:spcPts val="1750"/>
                        </a:lnSpc>
                        <a:defRPr/>
                      </a:pPr>
                      <a:r>
                        <a:rPr lang="en-US" sz="1250" b="1">
                          <a:solidFill>
                            <a:srgbClr val="125D20"/>
                          </a:solidFill>
                          <a:latin typeface="Montserrat Bold"/>
                          <a:ea typeface="Montserrat Bold"/>
                          <a:cs typeface="Montserrat Bold"/>
                          <a:sym typeface="Montserrat Bold"/>
                        </a:rPr>
                        <a:t>Streaming Policy</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First and Second team streamed, U17s on second teams where possible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CPM/Executive</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0"/>
                  </a:ext>
                </a:extLst>
              </a:tr>
              <a:tr h="1010469">
                <a:tc>
                  <a:txBody>
                    <a:bodyPr/>
                    <a:lstStyle/>
                    <a:p>
                      <a:pPr algn="l">
                        <a:lnSpc>
                          <a:spcPts val="1751"/>
                        </a:lnSpc>
                        <a:defRPr/>
                      </a:pPr>
                      <a:r>
                        <a:rPr lang="en-US" sz="1251" b="1">
                          <a:solidFill>
                            <a:srgbClr val="125D20"/>
                          </a:solidFill>
                          <a:latin typeface="Montserrat Bold"/>
                          <a:ea typeface="Montserrat Bold"/>
                          <a:cs typeface="Montserrat Bold"/>
                          <a:sym typeface="Montserrat Bold"/>
                        </a:rPr>
                        <a:t>Social Media Policy</a:t>
                      </a:r>
                      <a:endParaRPr lang="en-US" sz="1100"/>
                    </a:p>
                    <a:p>
                      <a:pPr algn="l">
                        <a:lnSpc>
                          <a:spcPts val="1751"/>
                        </a:lnSpc>
                      </a:pPr>
                      <a:r>
                        <a:rPr lang="en-US" sz="1251" b="1">
                          <a:solidFill>
                            <a:srgbClr val="125D20"/>
                          </a:solidFill>
                          <a:latin typeface="Montserrat Bold"/>
                          <a:ea typeface="Montserrat Bold"/>
                          <a:cs typeface="Montserrat Bold"/>
                          <a:sym typeface="Montserrat Bold"/>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Results posted across the board</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Teams are better matched/Players old enough for all results to be publicised. </a:t>
                      </a: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Montserrat"/>
                          <a:ea typeface="Montserrat"/>
                          <a:cs typeface="Montserrat"/>
                          <a:sym typeface="Montserrat"/>
                        </a:rPr>
                        <a:t>Club PRO/County PRO</a:t>
                      </a:r>
                      <a:endParaRPr lang="en-US" sz="1100"/>
                    </a:p>
                    <a:p>
                      <a:pPr algn="l">
                        <a:lnSpc>
                          <a:spcPts val="1679"/>
                        </a:lnSpc>
                      </a:pPr>
                      <a:r>
                        <a:rPr lang="en-US" sz="1200">
                          <a:solidFill>
                            <a:srgbClr val="000000"/>
                          </a:solidFill>
                          <a:latin typeface="Montserrat"/>
                          <a:ea typeface="Montserrat"/>
                          <a:cs typeface="Montserrat"/>
                          <a:sym typeface="Montserrat"/>
                        </a:rPr>
                        <a:t>  </a:t>
                      </a:r>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1"/>
                  </a:ext>
                </a:extLst>
              </a:tr>
              <a:tr h="505234">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2"/>
                  </a:ext>
                </a:extLst>
              </a:tr>
              <a:tr h="505234">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3"/>
                  </a:ext>
                </a:extLst>
              </a:tr>
              <a:tr h="505234">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4"/>
                  </a:ext>
                </a:extLst>
              </a:tr>
              <a:tr h="505234">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5"/>
                  </a:ext>
                </a:extLst>
              </a:tr>
              <a:tr h="505234">
                <a:tc>
                  <a:txBody>
                    <a:bodyPr/>
                    <a:lstStyle/>
                    <a:p>
                      <a:pPr algn="l">
                        <a:lnSpc>
                          <a:spcPts val="1399"/>
                        </a:lnSpc>
                        <a:defRPr/>
                      </a:pPr>
                      <a:endParaRPr lang="en-US" sz="1100"/>
                    </a:p>
                    <a:p>
                      <a:pPr algn="l">
                        <a:lnSpc>
                          <a:spcPts val="1399"/>
                        </a:lnSpc>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tc>
                  <a:txBody>
                    <a:bodyPr/>
                    <a:lstStyle/>
                    <a:p>
                      <a:pPr algn="l">
                        <a:lnSpc>
                          <a:spcPts val="1399"/>
                        </a:lnSpc>
                        <a:defRPr/>
                      </a:pPr>
                      <a:endParaRPr lang="en-US" sz="1100" dirty="0"/>
                    </a:p>
                  </a:txBody>
                  <a:tcPr marL="65314" marR="65314" marT="65314" marB="65314" anchor="ctr">
                    <a:lnL w="9525" cap="flat" cmpd="sng" algn="ctr">
                      <a:solidFill>
                        <a:srgbClr val="C2E4DE"/>
                      </a:solidFill>
                      <a:prstDash val="solid"/>
                      <a:round/>
                      <a:headEnd type="none" w="med" len="med"/>
                      <a:tailEnd type="none" w="med" len="med"/>
                    </a:lnL>
                    <a:lnR w="9525" cap="flat" cmpd="sng" algn="ctr">
                      <a:solidFill>
                        <a:srgbClr val="C2E4DE"/>
                      </a:solidFill>
                      <a:prstDash val="solid"/>
                      <a:round/>
                      <a:headEnd type="none" w="med" len="med"/>
                      <a:tailEnd type="none" w="med" len="med"/>
                    </a:lnR>
                    <a:lnT w="9525" cap="flat" cmpd="sng" algn="ctr">
                      <a:solidFill>
                        <a:srgbClr val="C2E4DE"/>
                      </a:solidFill>
                      <a:prstDash val="solid"/>
                      <a:round/>
                      <a:headEnd type="none" w="med" len="med"/>
                      <a:tailEnd type="none" w="med" len="med"/>
                    </a:lnT>
                    <a:lnB w="9525" cap="flat" cmpd="sng" algn="ctr">
                      <a:solidFill>
                        <a:srgbClr val="C2E4DE"/>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5" name="Freeform 5"/>
          <p:cNvSpPr/>
          <p:nvPr/>
        </p:nvSpPr>
        <p:spPr>
          <a:xfrm>
            <a:off x="6299633" y="307668"/>
            <a:ext cx="1008734" cy="1008734"/>
          </a:xfrm>
          <a:custGeom>
            <a:avLst/>
            <a:gdLst/>
            <a:ahLst/>
            <a:cxnLst/>
            <a:rect l="l" t="t" r="r" b="b"/>
            <a:pathLst>
              <a:path w="1008734" h="1008734">
                <a:moveTo>
                  <a:pt x="0" y="0"/>
                </a:moveTo>
                <a:lnTo>
                  <a:pt x="1008734" y="0"/>
                </a:lnTo>
                <a:lnTo>
                  <a:pt x="1008734" y="1008733"/>
                </a:lnTo>
                <a:lnTo>
                  <a:pt x="0" y="1008733"/>
                </a:lnTo>
                <a:lnTo>
                  <a:pt x="0" y="0"/>
                </a:lnTo>
                <a:close/>
              </a:path>
            </a:pathLst>
          </a:custGeom>
          <a:blipFill>
            <a:blip r:embed="rId3"/>
            <a:stretch>
              <a:fillRect/>
            </a:stretch>
          </a:blipFill>
        </p:spPr>
        <p:txBody>
          <a:bodyPr/>
          <a:lstStyle/>
          <a:p>
            <a:endParaRPr lang="en-I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1923</Words>
  <Application>Microsoft Office PowerPoint</Application>
  <PresentationFormat>Custom</PresentationFormat>
  <Paragraphs>391</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Montserrat</vt:lpstr>
      <vt:lpstr>Montserrat Extra-Bold Italics</vt:lpstr>
      <vt:lpstr>DM Sans</vt:lpstr>
      <vt:lpstr>Calibri</vt:lpstr>
      <vt:lpstr>DM Sans Bold</vt:lpstr>
      <vt:lpstr>DM Sans Italics</vt:lpstr>
      <vt:lpstr>Montserrat Bold</vt:lpstr>
      <vt:lpstr>Object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Dunshaughlin &amp; Royal Gaels - Club Pathway Plan template</dc:title>
  <dc:creator>Alan</dc:creator>
  <cp:lastModifiedBy>Alan</cp:lastModifiedBy>
  <cp:revision>29</cp:revision>
  <dcterms:created xsi:type="dcterms:W3CDTF">2006-08-16T00:00:00Z</dcterms:created>
  <dcterms:modified xsi:type="dcterms:W3CDTF">2025-03-04T12:00:57Z</dcterms:modified>
  <dc:identifier>DAGXjxgX5FY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7fd646-07cb-4c4e-a107-4e4d6b30ba1b_Enabled">
    <vt:lpwstr>true</vt:lpwstr>
  </property>
  <property fmtid="{D5CDD505-2E9C-101B-9397-08002B2CF9AE}" pid="3" name="MSIP_Label_927fd646-07cb-4c4e-a107-4e4d6b30ba1b_SetDate">
    <vt:lpwstr>2025-01-25T13:31:37Z</vt:lpwstr>
  </property>
  <property fmtid="{D5CDD505-2E9C-101B-9397-08002B2CF9AE}" pid="4" name="MSIP_Label_927fd646-07cb-4c4e-a107-4e4d6b30ba1b_Method">
    <vt:lpwstr>Privileged</vt:lpwstr>
  </property>
  <property fmtid="{D5CDD505-2E9C-101B-9397-08002B2CF9AE}" pid="5" name="MSIP_Label_927fd646-07cb-4c4e-a107-4e4d6b30ba1b_Name">
    <vt:lpwstr>927fd646-07cb-4c4e-a107-4e4d6b30ba1b</vt:lpwstr>
  </property>
  <property fmtid="{D5CDD505-2E9C-101B-9397-08002B2CF9AE}" pid="6" name="MSIP_Label_927fd646-07cb-4c4e-a107-4e4d6b30ba1b_SiteId">
    <vt:lpwstr>a00de4ec-48a8-43a6-be74-e31274e2060d</vt:lpwstr>
  </property>
  <property fmtid="{D5CDD505-2E9C-101B-9397-08002B2CF9AE}" pid="7" name="MSIP_Label_927fd646-07cb-4c4e-a107-4e4d6b30ba1b_ActionId">
    <vt:lpwstr>888de82f-a396-48ac-a969-36e04878a0b6</vt:lpwstr>
  </property>
  <property fmtid="{D5CDD505-2E9C-101B-9397-08002B2CF9AE}" pid="8" name="MSIP_Label_927fd646-07cb-4c4e-a107-4e4d6b30ba1b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Proprietary</vt:lpwstr>
  </property>
  <property fmtid="{D5CDD505-2E9C-101B-9397-08002B2CF9AE}" pid="12" name="_NewReviewCycle">
    <vt:lpwstr/>
  </property>
</Properties>
</file>